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6" r:id="rId30"/>
    <p:sldId id="297" r:id="rId31"/>
    <p:sldId id="299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Helvetica Neue" panose="020B0604020202020204" charset="0"/>
      <p:regular r:id="rId49"/>
      <p:bold r:id="rId50"/>
      <p:italic r:id="rId51"/>
      <p:boldItalic r:id="rId52"/>
    </p:embeddedFont>
    <p:embeddedFont>
      <p:font typeface="IBM Plex Sans" panose="020B0503050203000203" pitchFamily="34" charset="0"/>
      <p:regular r:id="rId53"/>
      <p:bold r:id="rId54"/>
      <p:italic r:id="rId55"/>
      <p:boldItalic r:id="rId56"/>
    </p:embeddedFont>
    <p:embeddedFont>
      <p:font typeface="Nixie One" panose="020B0604020202020204" charset="0"/>
      <p:regular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72" autoAdjust="0"/>
  </p:normalViewPr>
  <p:slideViewPr>
    <p:cSldViewPr snapToGrid="0">
      <p:cViewPr varScale="1">
        <p:scale>
          <a:sx n="134" d="100"/>
          <a:sy n="134" d="100"/>
        </p:scale>
        <p:origin x="95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sson, Taylor" userId="2741b434-0888-4d21-bd3d-3d25272d608f" providerId="ADAL" clId="{5C0FCEA3-5CB1-41D9-9DFD-9F92B3511207}"/>
    <pc:docChg chg="custSel modSld">
      <pc:chgData name="Chesson, Taylor" userId="2741b434-0888-4d21-bd3d-3d25272d608f" providerId="ADAL" clId="{5C0FCEA3-5CB1-41D9-9DFD-9F92B3511207}" dt="2022-04-12T17:07:53.413" v="166" actId="33524"/>
      <pc:docMkLst>
        <pc:docMk/>
      </pc:docMkLst>
      <pc:sldChg chg="modNotesTx">
        <pc:chgData name="Chesson, Taylor" userId="2741b434-0888-4d21-bd3d-3d25272d608f" providerId="ADAL" clId="{5C0FCEA3-5CB1-41D9-9DFD-9F92B3511207}" dt="2022-04-12T17:04:25.725" v="0" actId="20577"/>
        <pc:sldMkLst>
          <pc:docMk/>
          <pc:sldMk cId="0" sldId="257"/>
        </pc:sldMkLst>
      </pc:sldChg>
      <pc:sldChg chg="modNotesTx">
        <pc:chgData name="Chesson, Taylor" userId="2741b434-0888-4d21-bd3d-3d25272d608f" providerId="ADAL" clId="{5C0FCEA3-5CB1-41D9-9DFD-9F92B3511207}" dt="2022-04-12T17:04:36.749" v="8" actId="20577"/>
        <pc:sldMkLst>
          <pc:docMk/>
          <pc:sldMk cId="0" sldId="261"/>
        </pc:sldMkLst>
      </pc:sldChg>
      <pc:sldChg chg="modNotesTx">
        <pc:chgData name="Chesson, Taylor" userId="2741b434-0888-4d21-bd3d-3d25272d608f" providerId="ADAL" clId="{5C0FCEA3-5CB1-41D9-9DFD-9F92B3511207}" dt="2022-04-12T17:04:51.222" v="35" actId="20577"/>
        <pc:sldMkLst>
          <pc:docMk/>
          <pc:sldMk cId="0" sldId="262"/>
        </pc:sldMkLst>
      </pc:sldChg>
      <pc:sldChg chg="modNotesTx">
        <pc:chgData name="Chesson, Taylor" userId="2741b434-0888-4d21-bd3d-3d25272d608f" providerId="ADAL" clId="{5C0FCEA3-5CB1-41D9-9DFD-9F92B3511207}" dt="2022-04-12T17:05:01.498" v="36" actId="20577"/>
        <pc:sldMkLst>
          <pc:docMk/>
          <pc:sldMk cId="0" sldId="263"/>
        </pc:sldMkLst>
      </pc:sldChg>
      <pc:sldChg chg="modNotesTx">
        <pc:chgData name="Chesson, Taylor" userId="2741b434-0888-4d21-bd3d-3d25272d608f" providerId="ADAL" clId="{5C0FCEA3-5CB1-41D9-9DFD-9F92B3511207}" dt="2022-04-12T17:05:13.077" v="43" actId="20577"/>
        <pc:sldMkLst>
          <pc:docMk/>
          <pc:sldMk cId="0" sldId="268"/>
        </pc:sldMkLst>
      </pc:sldChg>
      <pc:sldChg chg="modNotesTx">
        <pc:chgData name="Chesson, Taylor" userId="2741b434-0888-4d21-bd3d-3d25272d608f" providerId="ADAL" clId="{5C0FCEA3-5CB1-41D9-9DFD-9F92B3511207}" dt="2022-04-12T17:05:23.742" v="56" actId="20577"/>
        <pc:sldMkLst>
          <pc:docMk/>
          <pc:sldMk cId="0" sldId="269"/>
        </pc:sldMkLst>
      </pc:sldChg>
      <pc:sldChg chg="modNotesTx">
        <pc:chgData name="Chesson, Taylor" userId="2741b434-0888-4d21-bd3d-3d25272d608f" providerId="ADAL" clId="{5C0FCEA3-5CB1-41D9-9DFD-9F92B3511207}" dt="2022-04-12T17:05:31.857" v="63" actId="20577"/>
        <pc:sldMkLst>
          <pc:docMk/>
          <pc:sldMk cId="0" sldId="270"/>
        </pc:sldMkLst>
      </pc:sldChg>
      <pc:sldChg chg="modNotesTx">
        <pc:chgData name="Chesson, Taylor" userId="2741b434-0888-4d21-bd3d-3d25272d608f" providerId="ADAL" clId="{5C0FCEA3-5CB1-41D9-9DFD-9F92B3511207}" dt="2022-04-12T17:05:38.374" v="70" actId="20577"/>
        <pc:sldMkLst>
          <pc:docMk/>
          <pc:sldMk cId="0" sldId="271"/>
        </pc:sldMkLst>
      </pc:sldChg>
      <pc:sldChg chg="modNotesTx">
        <pc:chgData name="Chesson, Taylor" userId="2741b434-0888-4d21-bd3d-3d25272d608f" providerId="ADAL" clId="{5C0FCEA3-5CB1-41D9-9DFD-9F92B3511207}" dt="2022-04-12T17:06:03.637" v="117" actId="20577"/>
        <pc:sldMkLst>
          <pc:docMk/>
          <pc:sldMk cId="0" sldId="273"/>
        </pc:sldMkLst>
      </pc:sldChg>
      <pc:sldChg chg="modNotesTx">
        <pc:chgData name="Chesson, Taylor" userId="2741b434-0888-4d21-bd3d-3d25272d608f" providerId="ADAL" clId="{5C0FCEA3-5CB1-41D9-9DFD-9F92B3511207}" dt="2022-04-12T17:06:30.035" v="118" actId="20577"/>
        <pc:sldMkLst>
          <pc:docMk/>
          <pc:sldMk cId="0" sldId="277"/>
        </pc:sldMkLst>
      </pc:sldChg>
      <pc:sldChg chg="modNotesTx">
        <pc:chgData name="Chesson, Taylor" userId="2741b434-0888-4d21-bd3d-3d25272d608f" providerId="ADAL" clId="{5C0FCEA3-5CB1-41D9-9DFD-9F92B3511207}" dt="2022-04-12T17:06:38.171" v="119" actId="20577"/>
        <pc:sldMkLst>
          <pc:docMk/>
          <pc:sldMk cId="0" sldId="278"/>
        </pc:sldMkLst>
      </pc:sldChg>
      <pc:sldChg chg="modNotesTx">
        <pc:chgData name="Chesson, Taylor" userId="2741b434-0888-4d21-bd3d-3d25272d608f" providerId="ADAL" clId="{5C0FCEA3-5CB1-41D9-9DFD-9F92B3511207}" dt="2022-04-12T17:06:59.543" v="162" actId="20577"/>
        <pc:sldMkLst>
          <pc:docMk/>
          <pc:sldMk cId="0" sldId="279"/>
        </pc:sldMkLst>
      </pc:sldChg>
      <pc:sldChg chg="modNotesTx">
        <pc:chgData name="Chesson, Taylor" userId="2741b434-0888-4d21-bd3d-3d25272d608f" providerId="ADAL" clId="{5C0FCEA3-5CB1-41D9-9DFD-9F92B3511207}" dt="2022-04-12T17:07:32.308" v="165" actId="20577"/>
        <pc:sldMkLst>
          <pc:docMk/>
          <pc:sldMk cId="0" sldId="287"/>
        </pc:sldMkLst>
      </pc:sldChg>
      <pc:sldChg chg="modNotesTx">
        <pc:chgData name="Chesson, Taylor" userId="2741b434-0888-4d21-bd3d-3d25272d608f" providerId="ADAL" clId="{5C0FCEA3-5CB1-41D9-9DFD-9F92B3511207}" dt="2022-04-12T17:07:53.413" v="166" actId="33524"/>
        <pc:sldMkLst>
          <pc:docMk/>
          <pc:sldMk cId="0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175778201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175778201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1757782010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1757782010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 and Z are all positive numbers in my example, so it doesn’t say +-8. You can have a communication with students about those types of problems if you want to include negative numbers in the range.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1757782010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1757782010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1757782010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11757782010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Heat Transfer Example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Rich Text Editor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Picture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</a:rPr>
              <a:t>Do not name the image (alt text) whatever the answer is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</a:rPr>
              <a:t>You can also attach it or insert it straight into the problem.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1757782010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1757782010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Heat Transfer Example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Percent changes the range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</a:rPr>
              <a:t>Units have to be precise 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</a:rPr>
              <a:t>Case Sensitive and Insensitive Available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</a:rPr>
              <a:t>Student Ownership- Go back and add points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</a:rPr>
              <a:t>Answer Precision= Acceptable Decimal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</a:rPr>
              <a:t>Enforce it to make sure they have that amount of decimals and it is marked as correct/incorrect.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1757782010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1757782010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Heat Transfer Example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Steps and Decimal Places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1757782010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11757782010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Heat Transfer Example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Graphical Equations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Practice Problems-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S</a:t>
            </a:r>
            <a:r>
              <a:rPr lang="en-US" dirty="0">
                <a:solidFill>
                  <a:schemeClr val="dk1"/>
                </a:solidFill>
              </a:rPr>
              <a:t>o</a:t>
            </a:r>
            <a:r>
              <a:rPr lang="en" dirty="0">
                <a:solidFill>
                  <a:schemeClr val="dk1"/>
                </a:solidFill>
              </a:rPr>
              <a:t>me other ways to implement this would be to have just a few practice problems that are not tied to a grade available on you iLearn page where they have unlimited tries. Every time, they will get a new problem to practice with with helps with retaining information.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1757782010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11757782010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166ed48f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166ed48f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 supported by </a:t>
            </a:r>
            <a:r>
              <a:rPr lang="en-US" dirty="0" err="1"/>
              <a:t>TNTech</a:t>
            </a:r>
            <a:r>
              <a:rPr lang="en-US" dirty="0"/>
              <a:t> – for password reset, help, etc., you will need to contact </a:t>
            </a:r>
            <a:r>
              <a:rPr lang="en-US" dirty="0" err="1"/>
              <a:t>MathPix</a:t>
            </a:r>
            <a:r>
              <a:rPr lang="en-US" dirty="0"/>
              <a:t> Support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166ed48fd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1166ed48fd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166ed48fd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1166ed48fd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166ed48fd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1166ed48fd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166ed48fd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1166ed48fd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166ed48fd0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166ed48fd0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166ed48fd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1166ed48fd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There are ways to make your pdfs and snips accessible. I have linked to the </a:t>
            </a:r>
            <a:r>
              <a:rPr lang="en-US" dirty="0" err="1"/>
              <a:t>Mathpix</a:t>
            </a:r>
            <a:r>
              <a:rPr lang="en-US" dirty="0"/>
              <a:t> accessibility page.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Able to edit code: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Capital F to lowercase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Demain</a:t>
            </a:r>
            <a:r>
              <a:rPr lang="en-US" dirty="0"/>
              <a:t> to domain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166ed48fd0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1166ed48fd0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There are ways to make your pdfs and snips accessible. I have linked to the </a:t>
            </a:r>
            <a:r>
              <a:rPr lang="en-US" dirty="0" err="1"/>
              <a:t>Mathpix</a:t>
            </a:r>
            <a:r>
              <a:rPr lang="en-US" dirty="0"/>
              <a:t> accessibility page.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166ed48fd0_0_5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1166ed48fd0_0_5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There are ways to make your pdfs and snips accessible. I have linked to the </a:t>
            </a:r>
            <a:r>
              <a:rPr lang="en-US" dirty="0" err="1"/>
              <a:t>Mathpix</a:t>
            </a:r>
            <a:r>
              <a:rPr lang="en-US" dirty="0"/>
              <a:t> accessibility page.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166ed48fd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1166ed48fd0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166ed48fd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1166ed48fd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Link to Syntax Reference</a:t>
            </a: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166ed48fd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1166ed48fd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 options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Full Page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Auto Crop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Draw on page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Blank page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Graph Paper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Lined Paper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766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166ed48fd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1166ed48fd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Also recognizes different languages.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 err="1">
                <a:solidFill>
                  <a:srgbClr val="000000"/>
                </a:solidFill>
                <a:effectLst/>
                <a:latin typeface="IBM Plex Sans" panose="020B0604020202020204" pitchFamily="34" charset="0"/>
              </a:rPr>
              <a:t>MathpixOCR</a:t>
            </a:r>
            <a:r>
              <a:rPr lang="en-US" b="0" i="0" dirty="0">
                <a:solidFill>
                  <a:srgbClr val="000000"/>
                </a:solidFill>
                <a:effectLst/>
                <a:latin typeface="IBM Plex Sans" panose="020B0604020202020204" pitchFamily="34" charset="0"/>
              </a:rPr>
              <a:t> is a web API for extracting text from images. It works especially well with images containing scientific notation (math, chemistry, physics, …).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32328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166ed48fd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1166ed48fd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59305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1166ed48fd0_0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1166ed48fd0_0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166ed48fd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1166ed48fd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Can also be short answer – Not arithmetic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Will not be able to have variables like an arithmetic problem.</a:t>
            </a: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166ed48fd0_0_1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1166ed48fd0_0_1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1166ed48fd0_0_1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1166ed48fd0_0_1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Looks a little bit different than the teacher view (+ instead of the E).</a:t>
            </a: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166ed48fd0_0_1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1166ed48fd0_0_1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Preview: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Missing end parentheses after the 1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All of the words are smushed together.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Extra \ and (). </a:t>
            </a:r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166ed48fd0_0_1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1166ed48fd0_0_1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Backlash - space</a:t>
            </a: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1166ed48fd0_0_1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1166ed48fd0_0_1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Preview updates in real time.</a:t>
            </a: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1166ed48fd0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1166ed48fd0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equations are large, students may see this equation box instead of their problem. They can review it by going back to + &gt; Equation &gt; LaTeX. The editing screen will pop up again and they are able to review or change.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13f83c26af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13f83c26af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166ed48fd0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1166ed48fd0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teacher view will be able to see the problem instead of the E with the box around it. Since it is a written response, it does not grade it for you. If you had a short problem, you could add it in short answer, and it would grade it – just make sure students are aware that they will need to review it and come to you if it marked something wrong that they think it right. </a:t>
            </a:r>
            <a:endParaRPr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18923f69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118923f69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Desmos</a:t>
            </a:r>
            <a:r>
              <a:rPr lang="en"/>
              <a:t> offers a variety of interactive online math tools for college students. Each tool can help students practically work through their math problems. (Graphing Calculator, Scientific Calculator, 4-function Calculator, Geometry Tool)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MathFortress.com</a:t>
            </a:r>
            <a:r>
              <a:rPr lang="en"/>
              <a:t> offers a variety of math tutorials for college students.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Wolfram|Alpha</a:t>
            </a:r>
            <a:r>
              <a:rPr lang="en"/>
              <a:t> can help students with their college homework, allowing them to work through diverse topics and mathematical problems.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‎</a:t>
            </a:r>
            <a:r>
              <a:rPr lang="en" b="1"/>
              <a:t>Math Ref </a:t>
            </a:r>
            <a:r>
              <a:rPr lang="en"/>
              <a:t>This app provides tools such as a unit converter, quadratic solver, and triangle solver to help students with a wide range of math calculations, with a cost of $1.99.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‎</a:t>
            </a:r>
            <a:r>
              <a:rPr lang="en" b="1"/>
              <a:t>iMathematics™ Pro</a:t>
            </a:r>
            <a:r>
              <a:rPr lang="en"/>
              <a:t> This app provides students with clear explanations of solutions for over 70 math topics by using the Advanced Calculator, the Fraction Approximator, and the Equation Solver. The app costs $2.99.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MyScript Calculator</a:t>
            </a:r>
            <a:r>
              <a:rPr lang="en"/>
              <a:t> This app allows students to write out math equations by hand and provides a result immediately. Students can transfer their solutions and view their full history later. The app costs $2.99.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1169a35411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1169a35411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13f83c26af_0_1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13f83c26af_0_1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Instructors can also use LaTeX or &lt;E&gt; Math ML (HTML for Math / Math Mark Up Language)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175778201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1175778201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Lots of equation types on tabs. Most frequently used are on first page.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13f83c26af_0_1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13f83c26af_0_1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you need to edit it your graphical equation, you will need to click on it, then go back to E &gt; Graphical Equation.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Variables (decimal places and steps)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Formula- https://documentation.brightspace.com/EN/le/question_library/instructor/create_arithmetic.htm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13f83c26af_0_1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13f83c26af_0_1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175778201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175778201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 flipH="1">
            <a:off x="3919993" y="3977033"/>
            <a:ext cx="1303500" cy="112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"/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 flipH="1">
            <a:off x="2809875" y="-172875"/>
            <a:ext cx="1111500" cy="9624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3602723" y="1360109"/>
            <a:ext cx="493800" cy="427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 flipH="1">
            <a:off x="5278915" y="855279"/>
            <a:ext cx="944700" cy="818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10800000" flipH="1">
            <a:off x="5365799" y="352324"/>
            <a:ext cx="493800" cy="427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5549153" y="1029780"/>
            <a:ext cx="404640" cy="374059"/>
            <a:chOff x="5975075" y="2327500"/>
            <a:chExt cx="420100" cy="388350"/>
          </a:xfrm>
        </p:grpSpPr>
        <p:sp>
          <p:nvSpPr>
            <p:cNvPr id="18" name="Google Shape;18;p2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3253021" y="113273"/>
            <a:ext cx="225085" cy="38996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4380526" y="515192"/>
            <a:ext cx="382958" cy="607111"/>
            <a:chOff x="6718575" y="2318625"/>
            <a:chExt cx="256950" cy="407375"/>
          </a:xfrm>
        </p:grpSpPr>
        <p:sp>
          <p:nvSpPr>
            <p:cNvPr id="22" name="Google Shape;22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3199464" y="902959"/>
            <a:ext cx="395018" cy="403297"/>
            <a:chOff x="3951850" y="2985350"/>
            <a:chExt cx="407950" cy="416500"/>
          </a:xfrm>
        </p:grpSpPr>
        <p:sp>
          <p:nvSpPr>
            <p:cNvPr id="31" name="Google Shape;31;p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 rot="10800000" flipH="1">
            <a:off x="5010533" y="4576648"/>
            <a:ext cx="1032900" cy="8946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10800000" flipH="1">
            <a:off x="5133679" y="4056450"/>
            <a:ext cx="540000" cy="467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10800000" flipH="1">
            <a:off x="3101709" y="3629719"/>
            <a:ext cx="1032900" cy="89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10800000" flipH="1">
            <a:off x="3530384" y="4576662"/>
            <a:ext cx="452100" cy="3912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370705" y="4867761"/>
            <a:ext cx="312503" cy="31248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5772009" y="4056440"/>
            <a:ext cx="573943" cy="550550"/>
            <a:chOff x="5241175" y="4959100"/>
            <a:chExt cx="539775" cy="517775"/>
          </a:xfrm>
        </p:grpSpPr>
        <p:sp>
          <p:nvSpPr>
            <p:cNvPr id="41" name="Google Shape;41;p2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2"/>
          <p:cNvSpPr/>
          <p:nvPr/>
        </p:nvSpPr>
        <p:spPr>
          <a:xfrm>
            <a:off x="3429208" y="3904791"/>
            <a:ext cx="377839" cy="343685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/>
          <p:nvPr/>
        </p:nvSpPr>
        <p:spPr>
          <a:xfrm rot="10800000" flipH="1">
            <a:off x="-94969" y="303826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3"/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"/>
          <p:cNvSpPr/>
          <p:nvPr/>
        </p:nvSpPr>
        <p:spPr>
          <a:xfrm rot="10800000" flipH="1">
            <a:off x="66674" y="313542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 rot="10800000" flipH="1">
            <a:off x="828675" y="351655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 rot="10800000" flipH="1">
            <a:off x="761999" y="8779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10800000" flipH="1">
            <a:off x="793851" y="4692801"/>
            <a:ext cx="517500" cy="4479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3"/>
          <p:cNvGrpSpPr/>
          <p:nvPr/>
        </p:nvGrpSpPr>
        <p:grpSpPr>
          <a:xfrm>
            <a:off x="996359" y="1070668"/>
            <a:ext cx="351204" cy="324661"/>
            <a:chOff x="5975075" y="2327500"/>
            <a:chExt cx="420100" cy="388350"/>
          </a:xfrm>
        </p:grpSpPr>
        <p:sp>
          <p:nvSpPr>
            <p:cNvPr id="58" name="Google Shape;58;p3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3"/>
          <p:cNvSpPr/>
          <p:nvPr/>
        </p:nvSpPr>
        <p:spPr>
          <a:xfrm>
            <a:off x="393600" y="334662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>
            <a:off x="305253" y="553856"/>
            <a:ext cx="247469" cy="392302"/>
            <a:chOff x="6718575" y="2318625"/>
            <a:chExt cx="256950" cy="407375"/>
          </a:xfrm>
        </p:grpSpPr>
        <p:sp>
          <p:nvSpPr>
            <p:cNvPr id="62" name="Google Shape;62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3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71" name="Google Shape;71;p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3"/>
          <p:cNvSpPr/>
          <p:nvPr/>
        </p:nvSpPr>
        <p:spPr>
          <a:xfrm rot="10800000" flipH="1">
            <a:off x="733424" y="393602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10800000" flipH="1">
            <a:off x="738525" y="10085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 rot="10800000" flipH="1">
            <a:off x="-291325" y="4148475"/>
            <a:ext cx="1182300" cy="1023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 rot="10800000" flipH="1">
            <a:off x="420725" y="-652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1019338" y="416705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3"/>
          <p:cNvGrpSpPr/>
          <p:nvPr/>
        </p:nvGrpSpPr>
        <p:grpSpPr>
          <a:xfrm>
            <a:off x="-50285" y="1452794"/>
            <a:ext cx="624844" cy="599376"/>
            <a:chOff x="5241175" y="4959100"/>
            <a:chExt cx="539775" cy="517775"/>
          </a:xfrm>
        </p:grpSpPr>
        <p:sp>
          <p:nvSpPr>
            <p:cNvPr id="81" name="Google Shape;81;p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3"/>
          <p:cNvSpPr/>
          <p:nvPr/>
        </p:nvSpPr>
        <p:spPr>
          <a:xfrm>
            <a:off x="47199" y="4430470"/>
            <a:ext cx="505231" cy="459562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/>
          <p:nvPr/>
        </p:nvSpPr>
        <p:spPr>
          <a:xfrm rot="10800000" flipH="1">
            <a:off x="-94969" y="619169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4"/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92" name="Google Shape;92;p4"/>
          <p:cNvSpPr/>
          <p:nvPr/>
        </p:nvSpPr>
        <p:spPr>
          <a:xfrm rot="10800000" flipH="1">
            <a:off x="-123826" y="28115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10800000" flipH="1">
            <a:off x="638175" y="3192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 rot="10800000" flipH="1">
            <a:off x="752474" y="120180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10800000" flipH="1">
            <a:off x="657225" y="4380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4"/>
          <p:cNvGrpSpPr/>
          <p:nvPr/>
        </p:nvGrpSpPr>
        <p:grpSpPr>
          <a:xfrm>
            <a:off x="986834" y="1394518"/>
            <a:ext cx="351204" cy="324661"/>
            <a:chOff x="5975075" y="2327500"/>
            <a:chExt cx="420100" cy="388350"/>
          </a:xfrm>
        </p:grpSpPr>
        <p:sp>
          <p:nvSpPr>
            <p:cNvPr id="97" name="Google Shape;97;p4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4"/>
          <p:cNvSpPr/>
          <p:nvPr/>
        </p:nvSpPr>
        <p:spPr>
          <a:xfrm>
            <a:off x="203100" y="30227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295728" y="877706"/>
            <a:ext cx="247469" cy="392302"/>
            <a:chOff x="6718575" y="2318625"/>
            <a:chExt cx="256950" cy="407375"/>
          </a:xfrm>
        </p:grpSpPr>
        <p:sp>
          <p:nvSpPr>
            <p:cNvPr id="101" name="Google Shape;101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1229484" y="3310481"/>
            <a:ext cx="342882" cy="350068"/>
            <a:chOff x="3951850" y="2985350"/>
            <a:chExt cx="407950" cy="416500"/>
          </a:xfrm>
        </p:grpSpPr>
        <p:sp>
          <p:nvSpPr>
            <p:cNvPr id="110" name="Google Shape;110;p4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4"/>
          <p:cNvSpPr/>
          <p:nvPr/>
        </p:nvSpPr>
        <p:spPr>
          <a:xfrm rot="10800000" flipH="1">
            <a:off x="542924" y="36121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 rot="10800000" flipH="1">
            <a:off x="729000" y="424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"/>
          <p:cNvSpPr/>
          <p:nvPr/>
        </p:nvSpPr>
        <p:spPr>
          <a:xfrm rot="10800000" flipH="1">
            <a:off x="-115052" y="3996025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"/>
          <p:cNvSpPr/>
          <p:nvPr/>
        </p:nvSpPr>
        <p:spPr>
          <a:xfrm rot="10800000" flipH="1">
            <a:off x="411200" y="2586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828838" y="384320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119;p4"/>
          <p:cNvGrpSpPr/>
          <p:nvPr/>
        </p:nvGrpSpPr>
        <p:grpSpPr>
          <a:xfrm>
            <a:off x="67092" y="1681690"/>
            <a:ext cx="455624" cy="437054"/>
            <a:chOff x="5241175" y="4959100"/>
            <a:chExt cx="539775" cy="517775"/>
          </a:xfrm>
        </p:grpSpPr>
        <p:sp>
          <p:nvSpPr>
            <p:cNvPr id="120" name="Google Shape;120;p4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>
            <a:off x="144926" y="4214500"/>
            <a:ext cx="299952" cy="27283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94000" y="19295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20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5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Font typeface="Muli"/>
              <a:buChar char="◇"/>
              <a:defRPr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34" name="Google Shape;134;p5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"/>
          <p:cNvSpPr/>
          <p:nvPr/>
        </p:nvSpPr>
        <p:spPr>
          <a:xfrm rot="10800000" flipH="1">
            <a:off x="8486774" y="42307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"/>
          <p:cNvSpPr/>
          <p:nvPr/>
        </p:nvSpPr>
        <p:spPr>
          <a:xfrm rot="10800000" flipH="1">
            <a:off x="8124824" y="4615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 rot="10800000" flipH="1">
            <a:off x="7821348" y="2935400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"/>
          <p:cNvSpPr/>
          <p:nvPr/>
        </p:nvSpPr>
        <p:spPr>
          <a:xfrm rot="10800000" flipH="1">
            <a:off x="8486775" y="3512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5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43" name="Google Shape;143;p5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5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8772688" y="446180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5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148" name="Google Shape;148;p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8081326" y="3153875"/>
            <a:ext cx="299952" cy="27283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5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156" name="Google Shape;15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5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65" name="Google Shape;165;p5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5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6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4000" y="2414450"/>
            <a:ext cx="2667300" cy="26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62088" y="2414450"/>
            <a:ext cx="2667300" cy="26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6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" name="Google Shape;180;p6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81" name="Google Shape;181;p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6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6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185" name="Google Shape;185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6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94" name="Google Shape;194;p6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6"/>
          <p:cNvSpPr/>
          <p:nvPr/>
        </p:nvSpPr>
        <p:spPr>
          <a:xfrm rot="10800000" flipH="1">
            <a:off x="8486774" y="42307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6"/>
          <p:cNvSpPr/>
          <p:nvPr/>
        </p:nvSpPr>
        <p:spPr>
          <a:xfrm rot="10800000" flipH="1">
            <a:off x="8124824" y="4615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"/>
          <p:cNvSpPr/>
          <p:nvPr/>
        </p:nvSpPr>
        <p:spPr>
          <a:xfrm rot="10800000" flipH="1">
            <a:off x="7821348" y="2935400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6"/>
          <p:cNvSpPr/>
          <p:nvPr/>
        </p:nvSpPr>
        <p:spPr>
          <a:xfrm rot="10800000" flipH="1">
            <a:off x="8486775" y="3512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"/>
          <p:cNvSpPr/>
          <p:nvPr/>
        </p:nvSpPr>
        <p:spPr>
          <a:xfrm>
            <a:off x="8772688" y="446180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6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204" name="Google Shape;204;p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6"/>
          <p:cNvSpPr/>
          <p:nvPr/>
        </p:nvSpPr>
        <p:spPr>
          <a:xfrm>
            <a:off x="8081326" y="3153875"/>
            <a:ext cx="299952" cy="27283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32700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20972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09245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7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7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7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23" name="Google Shape;223;p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7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7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27" name="Google Shape;22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7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36" name="Google Shape;236;p7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7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3" name="Google Shape;243;p8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8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8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8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8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" name="Google Shape;249;p8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50" name="Google Shape;250;p8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" name="Google Shape;252;p8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253;p8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54" name="Google Shape;254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8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63" name="Google Shape;263;p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8"/>
          <p:cNvSpPr/>
          <p:nvPr/>
        </p:nvSpPr>
        <p:spPr>
          <a:xfrm rot="10800000" flipH="1">
            <a:off x="8486774" y="42307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"/>
          <p:cNvSpPr/>
          <p:nvPr/>
        </p:nvSpPr>
        <p:spPr>
          <a:xfrm rot="10800000" flipH="1">
            <a:off x="8124824" y="4615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"/>
          <p:cNvSpPr/>
          <p:nvPr/>
        </p:nvSpPr>
        <p:spPr>
          <a:xfrm rot="10800000" flipH="1">
            <a:off x="7821348" y="2935400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"/>
          <p:cNvSpPr/>
          <p:nvPr/>
        </p:nvSpPr>
        <p:spPr>
          <a:xfrm rot="10800000" flipH="1">
            <a:off x="8486775" y="3512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"/>
          <p:cNvSpPr/>
          <p:nvPr/>
        </p:nvSpPr>
        <p:spPr>
          <a:xfrm>
            <a:off x="8772688" y="446180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8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273" name="Google Shape;273;p8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79;p8"/>
          <p:cNvSpPr/>
          <p:nvPr/>
        </p:nvSpPr>
        <p:spPr>
          <a:xfrm>
            <a:off x="8081326" y="3153875"/>
            <a:ext cx="299952" cy="27283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8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9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4" name="Google Shape;284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285" name="Google Shape;285;p9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9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9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9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9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90" name="Google Shape;290;p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Google Shape;292;p9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93;p9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94" name="Google Shape;294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9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303" name="Google Shape;303;p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9"/>
          <p:cNvSpPr/>
          <p:nvPr/>
        </p:nvSpPr>
        <p:spPr>
          <a:xfrm rot="10800000" flipH="1">
            <a:off x="8486774" y="42307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9"/>
          <p:cNvSpPr/>
          <p:nvPr/>
        </p:nvSpPr>
        <p:spPr>
          <a:xfrm rot="10800000" flipH="1">
            <a:off x="8124824" y="4615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9"/>
          <p:cNvSpPr/>
          <p:nvPr/>
        </p:nvSpPr>
        <p:spPr>
          <a:xfrm rot="10800000" flipH="1">
            <a:off x="7821348" y="2935400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9"/>
          <p:cNvSpPr/>
          <p:nvPr/>
        </p:nvSpPr>
        <p:spPr>
          <a:xfrm rot="10800000" flipH="1">
            <a:off x="8486775" y="3512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9"/>
          <p:cNvSpPr/>
          <p:nvPr/>
        </p:nvSpPr>
        <p:spPr>
          <a:xfrm>
            <a:off x="8772688" y="446180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" name="Google Shape;312;p9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313" name="Google Shape;313;p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9"/>
          <p:cNvSpPr/>
          <p:nvPr/>
        </p:nvSpPr>
        <p:spPr>
          <a:xfrm>
            <a:off x="8081326" y="3153875"/>
            <a:ext cx="299952" cy="27283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9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"/>
          <p:cNvSpPr/>
          <p:nvPr/>
        </p:nvSpPr>
        <p:spPr>
          <a:xfrm rot="10800000" flipH="1">
            <a:off x="8218352" y="4121459"/>
            <a:ext cx="685200" cy="59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p10"/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p10"/>
          <p:cNvSpPr/>
          <p:nvPr/>
        </p:nvSpPr>
        <p:spPr>
          <a:xfrm rot="10800000" flipH="1">
            <a:off x="-123825" y="847791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0"/>
          <p:cNvSpPr/>
          <p:nvPr/>
        </p:nvSpPr>
        <p:spPr>
          <a:xfrm rot="10800000" flipH="1">
            <a:off x="503116" y="1161450"/>
            <a:ext cx="352800" cy="305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0"/>
          <p:cNvSpPr/>
          <p:nvPr/>
        </p:nvSpPr>
        <p:spPr>
          <a:xfrm rot="10800000" flipH="1">
            <a:off x="1208424" y="-131812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0"/>
          <p:cNvSpPr/>
          <p:nvPr/>
        </p:nvSpPr>
        <p:spPr>
          <a:xfrm rot="10800000" flipH="1">
            <a:off x="247753" y="49693"/>
            <a:ext cx="295200" cy="255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0"/>
          <p:cNvSpPr/>
          <p:nvPr/>
        </p:nvSpPr>
        <p:spPr>
          <a:xfrm rot="10800000" flipH="1">
            <a:off x="8763568" y="4485979"/>
            <a:ext cx="543000" cy="470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0"/>
          <p:cNvSpPr/>
          <p:nvPr/>
        </p:nvSpPr>
        <p:spPr>
          <a:xfrm rot="10800000" flipH="1">
            <a:off x="8523810" y="4741100"/>
            <a:ext cx="284100" cy="2457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0"/>
          <p:cNvSpPr/>
          <p:nvPr/>
        </p:nvSpPr>
        <p:spPr>
          <a:xfrm rot="10800000" flipH="1">
            <a:off x="8322785" y="3628023"/>
            <a:ext cx="543000" cy="470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0"/>
          <p:cNvSpPr/>
          <p:nvPr/>
        </p:nvSpPr>
        <p:spPr>
          <a:xfrm rot="10800000" flipH="1">
            <a:off x="8763569" y="4009882"/>
            <a:ext cx="237600" cy="2058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0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mathpix.com/use-cases/accessibility" TargetMode="External"/><Relationship Id="rId4" Type="http://schemas.openxmlformats.org/officeDocument/2006/relationships/image" Target="../media/image3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mathpix.com/use-cases/accessibility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mathpix.com/use-cases/accessibility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mathpix.com/use-cases/accessibility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mathpix.com/docs/mathpix-markdown/syntax-referenc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lframalpha.com/examples/mathematics/" TargetMode="External"/><Relationship Id="rId13" Type="http://schemas.openxmlformats.org/officeDocument/2006/relationships/image" Target="../media/image69.jpg"/><Relationship Id="rId18" Type="http://schemas.openxmlformats.org/officeDocument/2006/relationships/hyperlink" Target="https://online.maryville.edu/blog/math-tools-and-resources-for-students/" TargetMode="External"/><Relationship Id="rId3" Type="http://schemas.openxmlformats.org/officeDocument/2006/relationships/image" Target="../media/image64.png"/><Relationship Id="rId7" Type="http://schemas.openxmlformats.org/officeDocument/2006/relationships/image" Target="../media/image66.jpg"/><Relationship Id="rId12" Type="http://schemas.openxmlformats.org/officeDocument/2006/relationships/hyperlink" Target="https://apps.apple.com/us/app/imathematics-pro/id453957546" TargetMode="External"/><Relationship Id="rId17" Type="http://schemas.openxmlformats.org/officeDocument/2006/relationships/image" Target="../media/image71.jpg"/><Relationship Id="rId2" Type="http://schemas.openxmlformats.org/officeDocument/2006/relationships/notesSlide" Target="../notesSlides/notesSlide41.xml"/><Relationship Id="rId16" Type="http://schemas.openxmlformats.org/officeDocument/2006/relationships/hyperlink" Target="http://mathpix.com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mathfortress.com/" TargetMode="External"/><Relationship Id="rId11" Type="http://schemas.openxmlformats.org/officeDocument/2006/relationships/image" Target="../media/image68.jpg"/><Relationship Id="rId5" Type="http://schemas.openxmlformats.org/officeDocument/2006/relationships/image" Target="../media/image65.jpg"/><Relationship Id="rId15" Type="http://schemas.openxmlformats.org/officeDocument/2006/relationships/image" Target="../media/image70.jpg"/><Relationship Id="rId10" Type="http://schemas.openxmlformats.org/officeDocument/2006/relationships/hyperlink" Target="https://apps.apple.com/us/app/math-ref/id301384057" TargetMode="External"/><Relationship Id="rId4" Type="http://schemas.openxmlformats.org/officeDocument/2006/relationships/hyperlink" Target="https://www.desmos.com/" TargetMode="External"/><Relationship Id="rId9" Type="http://schemas.openxmlformats.org/officeDocument/2006/relationships/image" Target="../media/image67.png"/><Relationship Id="rId14" Type="http://schemas.openxmlformats.org/officeDocument/2006/relationships/hyperlink" Target="https://apps.apple.com/us/app/myscript-calculator/id1304488725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help.d2l.arizona.edu/content/instructor-create-formulas" TargetMode="External"/><Relationship Id="rId3" Type="http://schemas.openxmlformats.org/officeDocument/2006/relationships/hyperlink" Target="https://youtu.be/6J-ZK58cbAk" TargetMode="External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ommons.wikimedia.org/wiki/File:YouTube_full-color_icon_(2017).svg" TargetMode="External"/><Relationship Id="rId5" Type="http://schemas.openxmlformats.org/officeDocument/2006/relationships/hyperlink" Target="https://youtu.be/mJVfRFukq-g" TargetMode="External"/><Relationship Id="rId4" Type="http://schemas.openxmlformats.org/officeDocument/2006/relationships/hyperlink" Target="https://youtu.be/sW9qbOm2qig" TargetMode="External"/><Relationship Id="rId9" Type="http://schemas.openxmlformats.org/officeDocument/2006/relationships/hyperlink" Target="https://mathpix.com/docs/ocr/exampl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distancelearning.elgin.edu/d2ltutorials/d2l_10_3_faculty_guides/en/creating-arithmetic-questions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ocumentation.brightspace.com/EN/le/question_library/instructor/create_arithmetic.htm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Mathematical Tools in Online Environments</a:t>
            </a:r>
            <a:endParaRPr sz="4400" b="1" dirty="0"/>
          </a:p>
        </p:txBody>
      </p:sp>
      <p:sp>
        <p:nvSpPr>
          <p:cNvPr id="4" name="Google Shape;343;p12">
            <a:extLst>
              <a:ext uri="{FF2B5EF4-FFF2-40B4-BE49-F238E27FC236}">
                <a16:creationId xmlns:a16="http://schemas.microsoft.com/office/drawing/2014/main" id="{B032A584-2738-4EC5-9E01-604CA80BC6AF}"/>
              </a:ext>
            </a:extLst>
          </p:cNvPr>
          <p:cNvSpPr txBox="1">
            <a:spLocks/>
          </p:cNvSpPr>
          <p:nvPr/>
        </p:nvSpPr>
        <p:spPr>
          <a:xfrm>
            <a:off x="6512521" y="4207918"/>
            <a:ext cx="2462308" cy="935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 sz="1400" b="0" i="0" u="none" strike="noStrike" cap="none"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marL="12700" indent="0" algn="r">
              <a:buSzPts val="3400"/>
              <a:buNone/>
            </a:pPr>
            <a:r>
              <a:rPr lang="en-US" sz="2000" dirty="0"/>
              <a:t>Taylor Chesson</a:t>
            </a:r>
            <a:br>
              <a:rPr lang="en-US" sz="2000" dirty="0"/>
            </a:br>
            <a:r>
              <a:rPr lang="en-US" dirty="0"/>
              <a:t>Instructional Designer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0"/>
          <p:cNvSpPr txBox="1"/>
          <p:nvPr/>
        </p:nvSpPr>
        <p:spPr>
          <a:xfrm>
            <a:off x="3753050" y="231075"/>
            <a:ext cx="23313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Preview:</a:t>
            </a:r>
            <a:endParaRPr sz="200" b="1">
              <a:solidFill>
                <a:srgbClr val="FFFFFF"/>
              </a:solidFill>
            </a:endParaRPr>
          </a:p>
        </p:txBody>
      </p:sp>
      <p:sp>
        <p:nvSpPr>
          <p:cNvPr id="428" name="Google Shape;428;p20"/>
          <p:cNvSpPr txBox="1"/>
          <p:nvPr/>
        </p:nvSpPr>
        <p:spPr>
          <a:xfrm>
            <a:off x="1545050" y="231075"/>
            <a:ext cx="23313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Test:</a:t>
            </a:r>
            <a:endParaRPr sz="200" b="1">
              <a:solidFill>
                <a:srgbClr val="FFFFFF"/>
              </a:solidFill>
            </a:endParaRPr>
          </a:p>
        </p:txBody>
      </p:sp>
      <p:sp>
        <p:nvSpPr>
          <p:cNvPr id="429" name="Google Shape;429;p20"/>
          <p:cNvSpPr txBox="1"/>
          <p:nvPr/>
        </p:nvSpPr>
        <p:spPr>
          <a:xfrm>
            <a:off x="6413100" y="4804800"/>
            <a:ext cx="2730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Arithmetic Problems in iLearn</a:t>
            </a:r>
            <a:endParaRPr sz="10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30" name="Google Shape;430;p20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31" name="Google Shape;431;p20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2+</a:t>
            </a:r>
            <a:r>
              <a:rPr lang="en" sz="15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 variable</a:t>
            </a:r>
            <a:endParaRPr sz="15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(Easy)</a:t>
            </a:r>
            <a:endParaRPr sz="15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432" name="Google Shape;432;p20"/>
          <p:cNvPicPr preferRelativeResize="0"/>
          <p:nvPr/>
        </p:nvPicPr>
        <p:blipFill rotWithShape="1">
          <a:blip r:embed="rId3">
            <a:alphaModFix/>
          </a:blip>
          <a:srcRect t="12728" b="5838"/>
          <a:stretch/>
        </p:blipFill>
        <p:spPr>
          <a:xfrm>
            <a:off x="1623063" y="857275"/>
            <a:ext cx="1900850" cy="418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0"/>
          <p:cNvPicPr preferRelativeResize="0"/>
          <p:nvPr/>
        </p:nvPicPr>
        <p:blipFill rotWithShape="1">
          <a:blip r:embed="rId4">
            <a:alphaModFix/>
          </a:blip>
          <a:srcRect r="1816"/>
          <a:stretch/>
        </p:blipFill>
        <p:spPr>
          <a:xfrm>
            <a:off x="3753050" y="1001375"/>
            <a:ext cx="5196775" cy="262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21"/>
          <p:cNvPicPr preferRelativeResize="0"/>
          <p:nvPr/>
        </p:nvPicPr>
        <p:blipFill rotWithShape="1">
          <a:blip r:embed="rId3">
            <a:alphaModFix/>
          </a:blip>
          <a:srcRect b="18765"/>
          <a:stretch/>
        </p:blipFill>
        <p:spPr>
          <a:xfrm>
            <a:off x="1552525" y="470775"/>
            <a:ext cx="4562475" cy="12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1"/>
          <p:cNvSpPr txBox="1"/>
          <p:nvPr/>
        </p:nvSpPr>
        <p:spPr>
          <a:xfrm>
            <a:off x="6413100" y="4804800"/>
            <a:ext cx="2730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Arithmetic Problems in iLearn</a:t>
            </a:r>
            <a:endParaRPr sz="10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0" name="Google Shape;440;p21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41" name="Google Shape;441;p21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2+</a:t>
            </a:r>
            <a:r>
              <a:rPr lang="en" sz="1500" b="1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 </a:t>
            </a:r>
            <a:r>
              <a:rPr lang="en" sz="15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variable</a:t>
            </a:r>
            <a:endParaRPr sz="15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(Med.)</a:t>
            </a:r>
            <a:endParaRPr sz="15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42" name="Google Shape;442;p21"/>
          <p:cNvSpPr/>
          <p:nvPr/>
        </p:nvSpPr>
        <p:spPr>
          <a:xfrm rot="7772935">
            <a:off x="3667976" y="2022319"/>
            <a:ext cx="857497" cy="213952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"/>
          <p:cNvSpPr/>
          <p:nvPr/>
        </p:nvSpPr>
        <p:spPr>
          <a:xfrm rot="-1419003">
            <a:off x="2020933" y="2966449"/>
            <a:ext cx="904900" cy="23360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1"/>
          <p:cNvSpPr/>
          <p:nvPr/>
        </p:nvSpPr>
        <p:spPr>
          <a:xfrm>
            <a:off x="2684900" y="2125400"/>
            <a:ext cx="1524000" cy="14151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Make sure your variables are in </a:t>
            </a:r>
            <a:r>
              <a:rPr lang="en-US" sz="1200" b="1" dirty="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braces</a:t>
            </a:r>
            <a:r>
              <a:rPr lang="en" sz="1200" b="1" dirty="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.</a:t>
            </a:r>
            <a:endParaRPr sz="1000" b="1" dirty="0"/>
          </a:p>
        </p:txBody>
      </p:sp>
      <p:pic>
        <p:nvPicPr>
          <p:cNvPr id="445" name="Google Shape;445;p21"/>
          <p:cNvPicPr preferRelativeResize="0"/>
          <p:nvPr/>
        </p:nvPicPr>
        <p:blipFill rotWithShape="1">
          <a:blip r:embed="rId4">
            <a:alphaModFix/>
          </a:blip>
          <a:srcRect r="7944"/>
          <a:stretch/>
        </p:blipFill>
        <p:spPr>
          <a:xfrm>
            <a:off x="4619200" y="2366875"/>
            <a:ext cx="3927351" cy="22311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6" name="Google Shape;446;p21"/>
          <p:cNvGrpSpPr/>
          <p:nvPr/>
        </p:nvGrpSpPr>
        <p:grpSpPr>
          <a:xfrm>
            <a:off x="394250" y="3437650"/>
            <a:ext cx="2141500" cy="1064700"/>
            <a:chOff x="253950" y="2529025"/>
            <a:chExt cx="2141500" cy="1064700"/>
          </a:xfrm>
        </p:grpSpPr>
        <p:pic>
          <p:nvPicPr>
            <p:cNvPr id="447" name="Google Shape;447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53950" y="2529025"/>
              <a:ext cx="2141500" cy="1064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8" name="Google Shape;448;p21"/>
            <p:cNvSpPr txBox="1"/>
            <p:nvPr/>
          </p:nvSpPr>
          <p:spPr>
            <a:xfrm>
              <a:off x="328250" y="3087575"/>
              <a:ext cx="1992900" cy="357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Muli"/>
                  <a:ea typeface="Muli"/>
                  <a:cs typeface="Muli"/>
                  <a:sym typeface="Muli"/>
                </a:rPr>
                <a:t>{w}*{x}^2+{y}*{x}-{z}</a:t>
              </a:r>
              <a:endParaRPr sz="1500"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13" name="Google Shape;375;p15">
            <a:extLst>
              <a:ext uri="{FF2B5EF4-FFF2-40B4-BE49-F238E27FC236}">
                <a16:creationId xmlns:a16="http://schemas.microsoft.com/office/drawing/2014/main" id="{BB52D085-5ACF-44E5-99C5-13E79AF89DFC}"/>
              </a:ext>
            </a:extLst>
          </p:cNvPr>
          <p:cNvSpPr txBox="1"/>
          <p:nvPr/>
        </p:nvSpPr>
        <p:spPr>
          <a:xfrm>
            <a:off x="6751143" y="681264"/>
            <a:ext cx="1680663" cy="9232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>
                <a:solidFill>
                  <a:schemeClr val="tx2"/>
                </a:solidFill>
                <a:latin typeface="Muli"/>
                <a:ea typeface="Muli"/>
                <a:cs typeface="Muli"/>
                <a:sym typeface="Muli"/>
              </a:rPr>
              <a:t>1 Variable: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tx2"/>
                </a:solidFill>
                <a:latin typeface="Muli"/>
                <a:ea typeface="Muli"/>
                <a:cs typeface="Muli"/>
                <a:sym typeface="Muli"/>
              </a:rPr>
              <a:t>For the question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tx2"/>
                </a:solidFill>
                <a:latin typeface="Muli"/>
                <a:ea typeface="Muli"/>
                <a:cs typeface="Muli"/>
                <a:sym typeface="Muli"/>
              </a:rPr>
              <a:t>f(x) = 3x²+2x-1,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tx2"/>
                </a:solidFill>
                <a:latin typeface="Muli"/>
                <a:ea typeface="Muli"/>
                <a:cs typeface="Muli"/>
                <a:sym typeface="Muli"/>
              </a:rPr>
              <a:t>evaluate f(x).</a:t>
            </a:r>
            <a:endParaRPr sz="1200" b="1" dirty="0">
              <a:solidFill>
                <a:schemeClr val="tx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2"/>
          <p:cNvSpPr txBox="1"/>
          <p:nvPr/>
        </p:nvSpPr>
        <p:spPr>
          <a:xfrm>
            <a:off x="3753050" y="231075"/>
            <a:ext cx="23313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Preview:</a:t>
            </a:r>
            <a:endParaRPr sz="200" b="1">
              <a:solidFill>
                <a:srgbClr val="FFFFFF"/>
              </a:solidFill>
            </a:endParaRPr>
          </a:p>
        </p:txBody>
      </p:sp>
      <p:sp>
        <p:nvSpPr>
          <p:cNvPr id="454" name="Google Shape;454;p22"/>
          <p:cNvSpPr txBox="1"/>
          <p:nvPr/>
        </p:nvSpPr>
        <p:spPr>
          <a:xfrm>
            <a:off x="1545050" y="231075"/>
            <a:ext cx="23313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Test:</a:t>
            </a:r>
            <a:endParaRPr sz="200" b="1">
              <a:solidFill>
                <a:srgbClr val="FFFFFF"/>
              </a:solidFill>
            </a:endParaRPr>
          </a:p>
        </p:txBody>
      </p:sp>
      <p:sp>
        <p:nvSpPr>
          <p:cNvPr id="455" name="Google Shape;455;p22"/>
          <p:cNvSpPr txBox="1"/>
          <p:nvPr/>
        </p:nvSpPr>
        <p:spPr>
          <a:xfrm>
            <a:off x="6413100" y="4804800"/>
            <a:ext cx="2730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Arithmetic Problems in iLearn</a:t>
            </a:r>
            <a:endParaRPr sz="10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56" name="Google Shape;456;p22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57" name="Google Shape;457;p22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2+</a:t>
            </a:r>
            <a:r>
              <a:rPr lang="en" sz="15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 variable</a:t>
            </a:r>
            <a:endParaRPr sz="15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(Med.)</a:t>
            </a:r>
            <a:endParaRPr sz="15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458" name="Google Shape;458;p22"/>
          <p:cNvPicPr preferRelativeResize="0"/>
          <p:nvPr/>
        </p:nvPicPr>
        <p:blipFill rotWithShape="1">
          <a:blip r:embed="rId3">
            <a:alphaModFix/>
          </a:blip>
          <a:srcRect t="10593" b="1924"/>
          <a:stretch/>
        </p:blipFill>
        <p:spPr>
          <a:xfrm>
            <a:off x="1665325" y="877225"/>
            <a:ext cx="1577450" cy="417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6350" y="1016225"/>
            <a:ext cx="3726375" cy="34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3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65" name="Google Shape;465;p23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2+</a:t>
            </a:r>
            <a:r>
              <a:rPr lang="en" sz="15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 variable</a:t>
            </a:r>
            <a:endParaRPr sz="15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(Hard)</a:t>
            </a:r>
            <a:endParaRPr sz="15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466" name="Google Shape;4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582" y="1220675"/>
            <a:ext cx="8214583" cy="372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4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72" name="Google Shape;472;p24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2+</a:t>
            </a:r>
            <a:r>
              <a:rPr lang="en" sz="15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 variable</a:t>
            </a:r>
            <a:endParaRPr sz="15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(Hard)</a:t>
            </a:r>
            <a:endParaRPr sz="15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473" name="Google Shape;47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097" y="1366572"/>
            <a:ext cx="4052325" cy="341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7150" y="152400"/>
            <a:ext cx="1961428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24"/>
          <p:cNvSpPr/>
          <p:nvPr/>
        </p:nvSpPr>
        <p:spPr>
          <a:xfrm rot="10800000">
            <a:off x="4738026" y="1709925"/>
            <a:ext cx="907800" cy="2337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4"/>
          <p:cNvSpPr/>
          <p:nvPr/>
        </p:nvSpPr>
        <p:spPr>
          <a:xfrm>
            <a:off x="3990275" y="1613100"/>
            <a:ext cx="693300" cy="424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5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82" name="Google Shape;482;p25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2+</a:t>
            </a:r>
            <a:r>
              <a:rPr lang="en" sz="15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 variable</a:t>
            </a:r>
            <a:endParaRPr sz="15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(Hard)</a:t>
            </a:r>
            <a:endParaRPr sz="15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483" name="Google Shape;4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300"/>
            <a:ext cx="8839199" cy="2728927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5"/>
          <p:cNvSpPr txBox="1"/>
          <p:nvPr/>
        </p:nvSpPr>
        <p:spPr>
          <a:xfrm>
            <a:off x="3753050" y="792400"/>
            <a:ext cx="5238600" cy="12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Variables:</a:t>
            </a:r>
            <a:endParaRPr sz="200" b="1">
              <a:solidFill>
                <a:srgbClr val="FFFFFF"/>
              </a:solidFill>
            </a:endParaRPr>
          </a:p>
        </p:txBody>
      </p:sp>
      <p:sp>
        <p:nvSpPr>
          <p:cNvPr id="485" name="Google Shape;485;p25"/>
          <p:cNvSpPr txBox="1"/>
          <p:nvPr/>
        </p:nvSpPr>
        <p:spPr>
          <a:xfrm>
            <a:off x="6413100" y="4804800"/>
            <a:ext cx="2730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Arithmetic Problems in iLearn</a:t>
            </a:r>
            <a:endParaRPr sz="10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91" name="Google Shape;491;p26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2+</a:t>
            </a:r>
            <a:r>
              <a:rPr lang="en" sz="15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 variable</a:t>
            </a:r>
            <a:endParaRPr sz="15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(Hard)</a:t>
            </a:r>
            <a:endParaRPr sz="15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492" name="Google Shape;492;p26"/>
          <p:cNvPicPr preferRelativeResize="0"/>
          <p:nvPr/>
        </p:nvPicPr>
        <p:blipFill rotWithShape="1">
          <a:blip r:embed="rId3">
            <a:alphaModFix/>
          </a:blip>
          <a:srcRect l="64941" b="18026"/>
          <a:stretch/>
        </p:blipFill>
        <p:spPr>
          <a:xfrm>
            <a:off x="290075" y="1457975"/>
            <a:ext cx="2701951" cy="305584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93" name="Google Shape;49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4775" y="1457971"/>
            <a:ext cx="5802426" cy="16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4775" y="3295875"/>
            <a:ext cx="5802425" cy="1217962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26"/>
          <p:cNvSpPr txBox="1"/>
          <p:nvPr/>
        </p:nvSpPr>
        <p:spPr>
          <a:xfrm>
            <a:off x="3753050" y="792400"/>
            <a:ext cx="5238600" cy="12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Preview:</a:t>
            </a:r>
            <a:endParaRPr sz="200" b="1">
              <a:solidFill>
                <a:srgbClr val="FFFFFF"/>
              </a:solidFill>
            </a:endParaRPr>
          </a:p>
        </p:txBody>
      </p:sp>
      <p:sp>
        <p:nvSpPr>
          <p:cNvPr id="496" name="Google Shape;496;p26"/>
          <p:cNvSpPr txBox="1"/>
          <p:nvPr/>
        </p:nvSpPr>
        <p:spPr>
          <a:xfrm>
            <a:off x="6413100" y="4804800"/>
            <a:ext cx="2730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Arithmetic Problems in iLearn</a:t>
            </a:r>
            <a:endParaRPr sz="10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7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/>
              <a:t>Mathpix.com</a:t>
            </a:r>
            <a:endParaRPr sz="4400" b="1"/>
          </a:p>
        </p:txBody>
      </p:sp>
      <p:sp>
        <p:nvSpPr>
          <p:cNvPr id="502" name="Google Shape;502;p27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Mathpix Snips</a:t>
            </a:r>
            <a:endParaRPr/>
          </a:p>
        </p:txBody>
      </p:sp>
      <p:sp>
        <p:nvSpPr>
          <p:cNvPr id="503" name="Google Shape;503;p27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91525"/>
            <a:ext cx="8839200" cy="3513207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09" name="Google Shape;509;p28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510" name="Google Shape;510;p28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MathPix</a:t>
            </a:r>
            <a:endParaRPr sz="20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511" name="Google Shape;511;p28" descr="Blur Effect PNG Images, Transparent Blur Effect Image Download - PNGitem"/>
          <p:cNvPicPr preferRelativeResize="0"/>
          <p:nvPr/>
        </p:nvPicPr>
        <p:blipFill rotWithShape="1">
          <a:blip r:embed="rId4">
            <a:alphaModFix/>
          </a:blip>
          <a:srcRect b="6498"/>
          <a:stretch/>
        </p:blipFill>
        <p:spPr>
          <a:xfrm>
            <a:off x="2523551" y="2107205"/>
            <a:ext cx="6163250" cy="24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28"/>
          <p:cNvSpPr/>
          <p:nvPr/>
        </p:nvSpPr>
        <p:spPr>
          <a:xfrm rot="-5397720">
            <a:off x="7494525" y="541478"/>
            <a:ext cx="904800" cy="2337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8"/>
          <p:cNvSpPr/>
          <p:nvPr/>
        </p:nvSpPr>
        <p:spPr>
          <a:xfrm>
            <a:off x="7544675" y="1191525"/>
            <a:ext cx="884400" cy="251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29832A-BF1C-474D-BC52-B0EE2201D5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538" y="2157413"/>
            <a:ext cx="1406543" cy="2381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55BC76-E815-4329-B8EB-F17D4BBAA54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237405" y="2157413"/>
            <a:ext cx="1307270" cy="2381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9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519" name="Google Shape;519;p29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MathPix</a:t>
            </a:r>
            <a:endParaRPr sz="20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520" name="Google Shape;52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25" y="1647963"/>
            <a:ext cx="3857625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2375" y="152400"/>
            <a:ext cx="3738995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29"/>
          <p:cNvSpPr txBox="1"/>
          <p:nvPr/>
        </p:nvSpPr>
        <p:spPr>
          <a:xfrm>
            <a:off x="319925" y="4248300"/>
            <a:ext cx="38577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Adding PDFs</a:t>
            </a:r>
            <a:endParaRPr sz="26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23" name="Google Shape;523;p29"/>
          <p:cNvSpPr/>
          <p:nvPr/>
        </p:nvSpPr>
        <p:spPr>
          <a:xfrm>
            <a:off x="2792675" y="2650125"/>
            <a:ext cx="915300" cy="313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2"/>
          <p:cNvSpPr txBox="1">
            <a:spLocks noGrp="1"/>
          </p:cNvSpPr>
          <p:nvPr>
            <p:ph type="ctrTitle" idx="4294967295"/>
          </p:nvPr>
        </p:nvSpPr>
        <p:spPr>
          <a:xfrm>
            <a:off x="3152775" y="1354750"/>
            <a:ext cx="456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Tools:</a:t>
            </a:r>
            <a:endParaRPr sz="9600" dirty="0"/>
          </a:p>
        </p:txBody>
      </p:sp>
      <p:sp>
        <p:nvSpPr>
          <p:cNvPr id="343" name="Google Shape;343;p12"/>
          <p:cNvSpPr txBox="1">
            <a:spLocks noGrp="1"/>
          </p:cNvSpPr>
          <p:nvPr>
            <p:ph type="body" idx="4294967295"/>
          </p:nvPr>
        </p:nvSpPr>
        <p:spPr>
          <a:xfrm>
            <a:off x="3286476" y="2400250"/>
            <a:ext cx="5154300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l" rtl="0">
              <a:spcBef>
                <a:spcPts val="600"/>
              </a:spcBef>
              <a:spcAft>
                <a:spcPts val="0"/>
              </a:spcAft>
              <a:buSzPts val="3400"/>
              <a:buChar char="◇"/>
            </a:pPr>
            <a:r>
              <a:rPr lang="en" sz="3400" b="1" dirty="0"/>
              <a:t>Arithmetic Problems in iLearn</a:t>
            </a:r>
            <a:endParaRPr sz="3400" b="1" dirty="0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Char char="◇"/>
            </a:pPr>
            <a:r>
              <a:rPr lang="en" sz="3400" b="1" dirty="0"/>
              <a:t>Mathpix.com</a:t>
            </a:r>
            <a:endParaRPr sz="3400" b="1" dirty="0"/>
          </a:p>
          <a:p>
            <a:pPr marL="457200" lvl="0" indent="-444500" algn="l" rtl="0">
              <a:spcBef>
                <a:spcPts val="0"/>
              </a:spcBef>
              <a:spcAft>
                <a:spcPts val="0"/>
              </a:spcAft>
              <a:buSzPts val="3400"/>
              <a:buChar char="◇"/>
            </a:pPr>
            <a:r>
              <a:rPr lang="en" sz="3400" b="1" dirty="0"/>
              <a:t>Using LaTex in iLearn</a:t>
            </a:r>
            <a:endParaRPr sz="3400" b="1" dirty="0"/>
          </a:p>
        </p:txBody>
      </p:sp>
      <p:pic>
        <p:nvPicPr>
          <p:cNvPr id="344" name="Google Shape;344;p12"/>
          <p:cNvPicPr preferRelativeResize="0"/>
          <p:nvPr/>
        </p:nvPicPr>
        <p:blipFill rotWithShape="1">
          <a:blip r:embed="rId3">
            <a:alphaModFix/>
          </a:blip>
          <a:srcRect l="18735" r="18729"/>
          <a:stretch/>
        </p:blipFill>
        <p:spPr>
          <a:xfrm>
            <a:off x="951000" y="677875"/>
            <a:ext cx="1883100" cy="1693800"/>
          </a:xfrm>
          <a:prstGeom prst="hexagon">
            <a:avLst>
              <a:gd name="adj" fmla="val 28393"/>
              <a:gd name="vf" fmla="val 115470"/>
            </a:avLst>
          </a:prstGeom>
          <a:noFill/>
          <a:ln>
            <a:noFill/>
          </a:ln>
        </p:spPr>
      </p:pic>
      <p:sp>
        <p:nvSpPr>
          <p:cNvPr id="345" name="Google Shape;345;p12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0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529" name="Google Shape;529;p30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MathPix</a:t>
            </a:r>
            <a:endParaRPr sz="20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530" name="Google Shape;530;p30"/>
          <p:cNvPicPr preferRelativeResize="0"/>
          <p:nvPr/>
        </p:nvPicPr>
        <p:blipFill rotWithShape="1">
          <a:blip r:embed="rId3">
            <a:alphaModFix/>
          </a:blip>
          <a:srcRect t="10538"/>
          <a:stretch/>
        </p:blipFill>
        <p:spPr>
          <a:xfrm>
            <a:off x="1130025" y="1110725"/>
            <a:ext cx="8013900" cy="40326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1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536" name="Google Shape;536;p31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MathPix</a:t>
            </a:r>
            <a:endParaRPr sz="20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537" name="Google Shape;537;p31"/>
          <p:cNvPicPr preferRelativeResize="0"/>
          <p:nvPr/>
        </p:nvPicPr>
        <p:blipFill rotWithShape="1">
          <a:blip r:embed="rId3">
            <a:alphaModFix/>
          </a:blip>
          <a:srcRect t="10761" b="5619"/>
          <a:stretch/>
        </p:blipFill>
        <p:spPr>
          <a:xfrm>
            <a:off x="1130025" y="1374150"/>
            <a:ext cx="8013900" cy="37692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38" name="Google Shape;538;p31"/>
          <p:cNvSpPr txBox="1"/>
          <p:nvPr/>
        </p:nvSpPr>
        <p:spPr>
          <a:xfrm>
            <a:off x="5286225" y="509650"/>
            <a:ext cx="35730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Editing Code</a:t>
            </a:r>
            <a:endParaRPr sz="26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0C0C697-CCD1-47ED-B3F8-9AF47A92B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63" y="1197216"/>
            <a:ext cx="8085994" cy="3946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2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544" name="Google Shape;544;p32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MathPix</a:t>
            </a:r>
            <a:endParaRPr sz="20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545" name="Google Shape;545;p32"/>
          <p:cNvPicPr preferRelativeResize="0"/>
          <p:nvPr/>
        </p:nvPicPr>
        <p:blipFill rotWithShape="1">
          <a:blip r:embed="rId3">
            <a:alphaModFix/>
          </a:blip>
          <a:srcRect l="3236" r="3227"/>
          <a:stretch/>
        </p:blipFill>
        <p:spPr>
          <a:xfrm>
            <a:off x="689163" y="1271575"/>
            <a:ext cx="3857625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32"/>
          <p:cNvSpPr txBox="1"/>
          <p:nvPr/>
        </p:nvSpPr>
        <p:spPr>
          <a:xfrm>
            <a:off x="689138" y="3959800"/>
            <a:ext cx="38577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Adding Snips</a:t>
            </a:r>
            <a:endParaRPr sz="26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547" name="Google Shape;547;p32"/>
          <p:cNvPicPr preferRelativeResize="0"/>
          <p:nvPr/>
        </p:nvPicPr>
        <p:blipFill rotWithShape="1">
          <a:blip r:embed="rId4">
            <a:alphaModFix/>
          </a:blip>
          <a:srcRect b="51533"/>
          <a:stretch/>
        </p:blipFill>
        <p:spPr>
          <a:xfrm>
            <a:off x="4825812" y="1399163"/>
            <a:ext cx="3629027" cy="2345175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32"/>
          <p:cNvSpPr/>
          <p:nvPr/>
        </p:nvSpPr>
        <p:spPr>
          <a:xfrm>
            <a:off x="2970013" y="2471738"/>
            <a:ext cx="922800" cy="299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E4A89F-367B-4456-B507-18BE1639AD2B}"/>
              </a:ext>
            </a:extLst>
          </p:cNvPr>
          <p:cNvSpPr txBox="1"/>
          <p:nvPr/>
        </p:nvSpPr>
        <p:spPr>
          <a:xfrm>
            <a:off x="4825812" y="3748789"/>
            <a:ext cx="2657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2"/>
                </a:solidFill>
                <a:latin typeface="Mul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Mathpix</a:t>
            </a:r>
            <a:r>
              <a:rPr lang="en-US" sz="1000" dirty="0">
                <a:solidFill>
                  <a:schemeClr val="bg2"/>
                </a:solidFill>
                <a:latin typeface="Mul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Snips Accessibility</a:t>
            </a:r>
            <a:endParaRPr lang="en-US" sz="1000" dirty="0">
              <a:solidFill>
                <a:schemeClr val="bg2"/>
              </a:solidFill>
              <a:latin typeface="Mu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3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554" name="Google Shape;554;p33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MathPix</a:t>
            </a:r>
            <a:endParaRPr sz="20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555" name="Google Shape;555;p33"/>
          <p:cNvPicPr preferRelativeResize="0"/>
          <p:nvPr/>
        </p:nvPicPr>
        <p:blipFill rotWithShape="1">
          <a:blip r:embed="rId3">
            <a:alphaModFix/>
          </a:blip>
          <a:srcRect b="18785"/>
          <a:stretch/>
        </p:blipFill>
        <p:spPr>
          <a:xfrm>
            <a:off x="849363" y="1243900"/>
            <a:ext cx="7445275" cy="371535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33"/>
          <p:cNvSpPr txBox="1"/>
          <p:nvPr/>
        </p:nvSpPr>
        <p:spPr>
          <a:xfrm>
            <a:off x="5286225" y="509650"/>
            <a:ext cx="30084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Snip Formats</a:t>
            </a:r>
            <a:endParaRPr sz="26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34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562" name="Google Shape;562;p34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MathPix</a:t>
            </a:r>
            <a:endParaRPr sz="20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563" name="Google Shape;563;p34"/>
          <p:cNvPicPr preferRelativeResize="0"/>
          <p:nvPr/>
        </p:nvPicPr>
        <p:blipFill rotWithShape="1">
          <a:blip r:embed="rId3">
            <a:alphaModFix/>
          </a:blip>
          <a:srcRect l="14880" t="41682" r="19883" b="38004"/>
          <a:stretch/>
        </p:blipFill>
        <p:spPr>
          <a:xfrm>
            <a:off x="481213" y="1856849"/>
            <a:ext cx="8181576" cy="1429801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4" name="Google Shape;564;p34"/>
          <p:cNvSpPr txBox="1"/>
          <p:nvPr/>
        </p:nvSpPr>
        <p:spPr>
          <a:xfrm>
            <a:off x="5286225" y="808775"/>
            <a:ext cx="3376500" cy="1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Snip Formats</a:t>
            </a:r>
            <a:endParaRPr sz="26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ixie One"/>
              <a:buAutoNum type="arabicPeriod"/>
            </a:pPr>
            <a:r>
              <a:rPr lang="en" sz="18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Code</a:t>
            </a:r>
            <a:endParaRPr sz="18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776A95-D63C-43E7-B251-B43B64C939B2}"/>
              </a:ext>
            </a:extLst>
          </p:cNvPr>
          <p:cNvSpPr txBox="1"/>
          <p:nvPr/>
        </p:nvSpPr>
        <p:spPr>
          <a:xfrm>
            <a:off x="481211" y="3286650"/>
            <a:ext cx="2657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2"/>
                </a:solidFill>
                <a:latin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Mathpix</a:t>
            </a:r>
            <a:r>
              <a:rPr lang="en-US" sz="1000" dirty="0">
                <a:solidFill>
                  <a:schemeClr val="bg2"/>
                </a:solidFill>
                <a:latin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Snips Accessibility</a:t>
            </a:r>
            <a:endParaRPr lang="en-US" sz="1000" dirty="0">
              <a:solidFill>
                <a:schemeClr val="bg2"/>
              </a:solidFill>
              <a:latin typeface="Mu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5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570" name="Google Shape;570;p35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MathPix</a:t>
            </a:r>
            <a:endParaRPr sz="20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71" name="Google Shape;571;p35"/>
          <p:cNvSpPr txBox="1"/>
          <p:nvPr/>
        </p:nvSpPr>
        <p:spPr>
          <a:xfrm>
            <a:off x="5286225" y="808775"/>
            <a:ext cx="3376500" cy="1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Snip Formats</a:t>
            </a:r>
            <a:endParaRPr sz="26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2. Original Image</a:t>
            </a:r>
            <a:endParaRPr sz="18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572" name="Google Shape;572;p35"/>
          <p:cNvPicPr preferRelativeResize="0"/>
          <p:nvPr/>
        </p:nvPicPr>
        <p:blipFill rotWithShape="1">
          <a:blip r:embed="rId3">
            <a:alphaModFix/>
          </a:blip>
          <a:srcRect l="15151" t="42034" r="2726" b="12644"/>
          <a:stretch/>
        </p:blipFill>
        <p:spPr>
          <a:xfrm>
            <a:off x="400603" y="1770600"/>
            <a:ext cx="8342798" cy="2589686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DFA17A-D272-4FDB-B991-36233749C01B}"/>
              </a:ext>
            </a:extLst>
          </p:cNvPr>
          <p:cNvSpPr txBox="1"/>
          <p:nvPr/>
        </p:nvSpPr>
        <p:spPr>
          <a:xfrm>
            <a:off x="400599" y="4360286"/>
            <a:ext cx="2657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2"/>
                </a:solidFill>
                <a:latin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Mathpix</a:t>
            </a:r>
            <a:r>
              <a:rPr lang="en-US" sz="1000" dirty="0">
                <a:solidFill>
                  <a:schemeClr val="bg2"/>
                </a:solidFill>
                <a:latin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Snips Accessibility</a:t>
            </a:r>
            <a:endParaRPr lang="en-US" sz="1000" dirty="0">
              <a:solidFill>
                <a:schemeClr val="bg2"/>
              </a:solidFill>
              <a:latin typeface="Mu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578" name="Google Shape;578;p36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MathPix</a:t>
            </a:r>
            <a:endParaRPr sz="20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79" name="Google Shape;579;p36"/>
          <p:cNvSpPr txBox="1"/>
          <p:nvPr/>
        </p:nvSpPr>
        <p:spPr>
          <a:xfrm>
            <a:off x="4452850" y="808775"/>
            <a:ext cx="4209900" cy="1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Snip Formats</a:t>
            </a:r>
            <a:endParaRPr sz="26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3. Rendered Image</a:t>
            </a:r>
            <a:endParaRPr sz="18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580" name="Google Shape;580;p36"/>
          <p:cNvPicPr preferRelativeResize="0"/>
          <p:nvPr/>
        </p:nvPicPr>
        <p:blipFill rotWithShape="1">
          <a:blip r:embed="rId3">
            <a:alphaModFix/>
          </a:blip>
          <a:srcRect l="15077" t="42436" r="3989" b="36267"/>
          <a:stretch/>
        </p:blipFill>
        <p:spPr>
          <a:xfrm>
            <a:off x="364363" y="1868725"/>
            <a:ext cx="8415274" cy="12482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405E01-6D5B-4726-9199-8C78EAC4BE3F}"/>
              </a:ext>
            </a:extLst>
          </p:cNvPr>
          <p:cNvSpPr txBox="1"/>
          <p:nvPr/>
        </p:nvSpPr>
        <p:spPr>
          <a:xfrm>
            <a:off x="319925" y="3116975"/>
            <a:ext cx="2657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2"/>
                </a:solidFill>
                <a:latin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Mathpix</a:t>
            </a:r>
            <a:r>
              <a:rPr lang="en-US" sz="1000" dirty="0">
                <a:solidFill>
                  <a:schemeClr val="bg2"/>
                </a:solidFill>
                <a:latin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Snips Accessibility</a:t>
            </a:r>
            <a:endParaRPr lang="en-US" sz="1000" dirty="0">
              <a:solidFill>
                <a:schemeClr val="bg2"/>
              </a:solidFill>
              <a:latin typeface="Mu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24639"/>
            <a:ext cx="9143999" cy="3246972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37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587" name="Google Shape;587;p37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MathPix</a:t>
            </a:r>
            <a:endParaRPr sz="20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88" name="Google Shape;588;p37"/>
          <p:cNvSpPr txBox="1"/>
          <p:nvPr/>
        </p:nvSpPr>
        <p:spPr>
          <a:xfrm>
            <a:off x="5286225" y="509650"/>
            <a:ext cx="35730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Editing Code</a:t>
            </a:r>
            <a:endParaRPr sz="26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89" name="Google Shape;589;p37"/>
          <p:cNvSpPr/>
          <p:nvPr/>
        </p:nvSpPr>
        <p:spPr>
          <a:xfrm>
            <a:off x="13550" y="3706500"/>
            <a:ext cx="1640400" cy="153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7"/>
          <p:cNvSpPr/>
          <p:nvPr/>
        </p:nvSpPr>
        <p:spPr>
          <a:xfrm>
            <a:off x="4888725" y="3706500"/>
            <a:ext cx="2226600" cy="251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7"/>
          <p:cNvSpPr/>
          <p:nvPr/>
        </p:nvSpPr>
        <p:spPr>
          <a:xfrm>
            <a:off x="13550" y="2173750"/>
            <a:ext cx="1074000" cy="153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8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597" name="Google Shape;597;p38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MathPix</a:t>
            </a:r>
            <a:endParaRPr sz="20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98" name="Google Shape;598;p38"/>
          <p:cNvSpPr txBox="1"/>
          <p:nvPr/>
        </p:nvSpPr>
        <p:spPr>
          <a:xfrm>
            <a:off x="2785500" y="391138"/>
            <a:ext cx="35730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Settings:</a:t>
            </a:r>
            <a:endParaRPr sz="26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599" name="Google Shape;599;p38"/>
          <p:cNvPicPr preferRelativeResize="0"/>
          <p:nvPr/>
        </p:nvPicPr>
        <p:blipFill rotWithShape="1">
          <a:blip r:embed="rId3">
            <a:alphaModFix/>
          </a:blip>
          <a:srcRect t="4427" b="13430"/>
          <a:stretch/>
        </p:blipFill>
        <p:spPr>
          <a:xfrm>
            <a:off x="2778250" y="935637"/>
            <a:ext cx="3587500" cy="3816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0" name="Google Shape;600;p38"/>
          <p:cNvGrpSpPr/>
          <p:nvPr/>
        </p:nvGrpSpPr>
        <p:grpSpPr>
          <a:xfrm>
            <a:off x="5785386" y="525306"/>
            <a:ext cx="436327" cy="357905"/>
            <a:chOff x="5255200" y="3006475"/>
            <a:chExt cx="511700" cy="378575"/>
          </a:xfrm>
        </p:grpSpPr>
        <p:sp>
          <p:nvSpPr>
            <p:cNvPr id="601" name="Google Shape;601;p38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EC7BE67-185D-42A8-9359-8BBD4CCE547F}"/>
              </a:ext>
            </a:extLst>
          </p:cNvPr>
          <p:cNvSpPr txBox="1"/>
          <p:nvPr/>
        </p:nvSpPr>
        <p:spPr>
          <a:xfrm>
            <a:off x="2778250" y="4752362"/>
            <a:ext cx="2657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  <a:latin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Syntax Reference</a:t>
            </a:r>
            <a:endParaRPr lang="en-US" sz="1000" dirty="0">
              <a:solidFill>
                <a:schemeClr val="bg2"/>
              </a:solidFill>
              <a:latin typeface="Mu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8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597" name="Google Shape;597;p38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Math</a:t>
            </a:r>
            <a:br>
              <a:rPr lang="en" sz="20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</a:br>
            <a:r>
              <a:rPr lang="en" sz="20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Pix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(App)</a:t>
            </a:r>
            <a:endParaRPr sz="20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1CF1D4D-9424-4C29-A24F-42DF4F4C8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295" y="0"/>
            <a:ext cx="2373923" cy="5143500"/>
          </a:xfrm>
          <a:prstGeom prst="rect">
            <a:avLst/>
          </a:prstGeom>
        </p:spPr>
      </p:pic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BE98A1E2-544C-47C7-8211-FB3E9EC89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838" y="-75"/>
            <a:ext cx="23739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3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/>
              <a:t>Arithmetic Problems in iLearn</a:t>
            </a:r>
            <a:endParaRPr sz="4400" b="1"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2+2 Questions in Quizzes</a:t>
            </a:r>
            <a:endParaRPr/>
          </a:p>
        </p:txBody>
      </p:sp>
      <p:sp>
        <p:nvSpPr>
          <p:cNvPr id="352" name="Google Shape;352;p13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8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597" name="Google Shape;597;p38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Math</a:t>
            </a:r>
            <a:br>
              <a:rPr lang="en" sz="20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</a:br>
            <a:r>
              <a:rPr lang="en" sz="20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Pix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(App)</a:t>
            </a:r>
            <a:endParaRPr sz="20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79F4B45A-6ED0-4789-BECA-D2B758A66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232" y="0"/>
            <a:ext cx="2373923" cy="5143500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3650E35-D5D7-4246-8505-E7BB68178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154" y="-75"/>
            <a:ext cx="2373923" cy="5143500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low confidence">
            <a:extLst>
              <a:ext uri="{FF2B5EF4-FFF2-40B4-BE49-F238E27FC236}">
                <a16:creationId xmlns:a16="http://schemas.microsoft.com/office/drawing/2014/main" id="{A269ABF6-E470-48E2-91DC-C47DE1867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077" y="-75"/>
            <a:ext cx="23739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7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38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597" name="Google Shape;597;p38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Math</a:t>
            </a:r>
            <a:br>
              <a:rPr lang="en" sz="20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</a:br>
            <a:r>
              <a:rPr lang="en" sz="20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Pix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(App)</a:t>
            </a:r>
            <a:endParaRPr sz="20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4B45A-6ED0-4789-BECA-D2B758A66A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06232" y="0"/>
            <a:ext cx="2373923" cy="5143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CD36FC-D577-48C9-AA01-EEE72D69E0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17860" y="1"/>
            <a:ext cx="2373923" cy="514349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8A6D783-D68F-417D-8086-3D9A2F3CF989}"/>
              </a:ext>
            </a:extLst>
          </p:cNvPr>
          <p:cNvGrpSpPr/>
          <p:nvPr/>
        </p:nvGrpSpPr>
        <p:grpSpPr>
          <a:xfrm>
            <a:off x="6729489" y="0"/>
            <a:ext cx="2373923" cy="5143500"/>
            <a:chOff x="6729489" y="0"/>
            <a:chExt cx="2373923" cy="5143500"/>
          </a:xfrm>
        </p:grpSpPr>
        <p:pic>
          <p:nvPicPr>
            <p:cNvPr id="7" name="Picture 6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4A03D3FD-D51D-4D07-B910-55F00A4FB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9489" y="0"/>
              <a:ext cx="2373923" cy="51435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650E35-D5D7-4246-8505-E7BB681780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1903" b="-1"/>
            <a:stretch/>
          </p:blipFill>
          <p:spPr>
            <a:xfrm>
              <a:off x="6816350" y="1003698"/>
              <a:ext cx="2200199" cy="4024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02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39"/>
          <p:cNvSpPr txBox="1">
            <a:spLocks noGrp="1"/>
          </p:cNvSpPr>
          <p:nvPr>
            <p:ph type="ctrTitle"/>
          </p:nvPr>
        </p:nvSpPr>
        <p:spPr>
          <a:xfrm>
            <a:off x="2725075" y="1803900"/>
            <a:ext cx="56388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/>
              <a:t>Using LaTex in iLearn Quizzes</a:t>
            </a:r>
            <a:endParaRPr sz="4400" b="1"/>
          </a:p>
        </p:txBody>
      </p:sp>
      <p:sp>
        <p:nvSpPr>
          <p:cNvPr id="608" name="Google Shape;608;p39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3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0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pic>
        <p:nvPicPr>
          <p:cNvPr id="614" name="Google Shape;61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357" y="152400"/>
            <a:ext cx="602728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40"/>
          <p:cNvSpPr/>
          <p:nvPr/>
        </p:nvSpPr>
        <p:spPr>
          <a:xfrm>
            <a:off x="1904200" y="2461925"/>
            <a:ext cx="2479800" cy="3579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40"/>
          <p:cNvSpPr/>
          <p:nvPr/>
        </p:nvSpPr>
        <p:spPr>
          <a:xfrm>
            <a:off x="5069350" y="2461925"/>
            <a:ext cx="2255100" cy="20901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Must enable HTML Editor for LaTex.</a:t>
            </a:r>
            <a:endParaRPr sz="1800" b="1" dirty="0"/>
          </a:p>
        </p:txBody>
      </p:sp>
      <p:sp>
        <p:nvSpPr>
          <p:cNvPr id="617" name="Google Shape;617;p40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iLearn LaTex</a:t>
            </a:r>
            <a:endParaRPr sz="20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618" name="Google Shape;618;p40"/>
          <p:cNvSpPr/>
          <p:nvPr/>
        </p:nvSpPr>
        <p:spPr>
          <a:xfrm>
            <a:off x="1947725" y="458675"/>
            <a:ext cx="1698900" cy="321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1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624" name="Google Shape;624;p41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iLearn LaTex</a:t>
            </a:r>
            <a:endParaRPr sz="20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625" name="Google Shape;625;p41"/>
          <p:cNvPicPr preferRelativeResize="0"/>
          <p:nvPr/>
        </p:nvPicPr>
        <p:blipFill rotWithShape="1">
          <a:blip r:embed="rId3">
            <a:alphaModFix/>
          </a:blip>
          <a:srcRect b="4232"/>
          <a:stretch/>
        </p:blipFill>
        <p:spPr>
          <a:xfrm>
            <a:off x="1528150" y="228700"/>
            <a:ext cx="7445276" cy="448785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26" name="Google Shape;626;p41"/>
          <p:cNvSpPr/>
          <p:nvPr/>
        </p:nvSpPr>
        <p:spPr>
          <a:xfrm>
            <a:off x="6060050" y="2499050"/>
            <a:ext cx="2255100" cy="20901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This is a written response- type question.</a:t>
            </a:r>
            <a:endParaRPr sz="1800" b="1"/>
          </a:p>
        </p:txBody>
      </p:sp>
      <p:sp>
        <p:nvSpPr>
          <p:cNvPr id="627" name="Google Shape;627;p41"/>
          <p:cNvSpPr txBox="1"/>
          <p:nvPr/>
        </p:nvSpPr>
        <p:spPr>
          <a:xfrm>
            <a:off x="82025" y="1110725"/>
            <a:ext cx="15498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Quiz</a:t>
            </a:r>
            <a:endParaRPr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Student View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2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pic>
        <p:nvPicPr>
          <p:cNvPr id="633" name="Google Shape;63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2625" y="164525"/>
            <a:ext cx="715327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2632" y="1716800"/>
            <a:ext cx="703897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9457" y="3050000"/>
            <a:ext cx="4199615" cy="18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42"/>
          <p:cNvSpPr/>
          <p:nvPr/>
        </p:nvSpPr>
        <p:spPr>
          <a:xfrm>
            <a:off x="7001800" y="301725"/>
            <a:ext cx="668100" cy="3579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42"/>
          <p:cNvSpPr/>
          <p:nvPr/>
        </p:nvSpPr>
        <p:spPr>
          <a:xfrm>
            <a:off x="6245450" y="2198925"/>
            <a:ext cx="2278500" cy="491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42"/>
          <p:cNvSpPr/>
          <p:nvPr/>
        </p:nvSpPr>
        <p:spPr>
          <a:xfrm>
            <a:off x="5779900" y="3898525"/>
            <a:ext cx="1471800" cy="264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42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iLearn LaTex</a:t>
            </a:r>
            <a:endParaRPr sz="20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640" name="Google Shape;640;p42"/>
          <p:cNvSpPr txBox="1"/>
          <p:nvPr/>
        </p:nvSpPr>
        <p:spPr>
          <a:xfrm>
            <a:off x="82025" y="1110725"/>
            <a:ext cx="15498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Quiz</a:t>
            </a:r>
            <a:endParaRPr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Student View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3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646" name="Google Shape;646;p43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iLearn LaTex</a:t>
            </a:r>
            <a:endParaRPr sz="20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647" name="Google Shape;647;p43"/>
          <p:cNvPicPr preferRelativeResize="0"/>
          <p:nvPr/>
        </p:nvPicPr>
        <p:blipFill rotWithShape="1">
          <a:blip r:embed="rId3">
            <a:alphaModFix/>
          </a:blip>
          <a:srcRect t="10362" r="49766"/>
          <a:stretch/>
        </p:blipFill>
        <p:spPr>
          <a:xfrm>
            <a:off x="1895275" y="421275"/>
            <a:ext cx="6802274" cy="61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43"/>
          <p:cNvPicPr preferRelativeResize="0"/>
          <p:nvPr/>
        </p:nvPicPr>
        <p:blipFill rotWithShape="1">
          <a:blip r:embed="rId3">
            <a:alphaModFix/>
          </a:blip>
          <a:srcRect l="53665"/>
          <a:stretch/>
        </p:blipFill>
        <p:spPr>
          <a:xfrm>
            <a:off x="3248588" y="1320525"/>
            <a:ext cx="4095649" cy="44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43"/>
          <p:cNvPicPr preferRelativeResize="0"/>
          <p:nvPr/>
        </p:nvPicPr>
        <p:blipFill rotWithShape="1">
          <a:blip r:embed="rId4">
            <a:alphaModFix/>
          </a:blip>
          <a:srcRect b="13314"/>
          <a:stretch/>
        </p:blipFill>
        <p:spPr>
          <a:xfrm>
            <a:off x="2383250" y="1204475"/>
            <a:ext cx="4960974" cy="358105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4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pic>
        <p:nvPicPr>
          <p:cNvPr id="655" name="Google Shape;65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563" y="352425"/>
            <a:ext cx="5476875" cy="44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44"/>
          <p:cNvSpPr/>
          <p:nvPr/>
        </p:nvSpPr>
        <p:spPr>
          <a:xfrm>
            <a:off x="1919825" y="3804275"/>
            <a:ext cx="3123600" cy="3579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44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iLearn LaTex</a:t>
            </a:r>
            <a:endParaRPr sz="20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658" name="Google Shape;658;p44"/>
          <p:cNvSpPr txBox="1"/>
          <p:nvPr/>
        </p:nvSpPr>
        <p:spPr>
          <a:xfrm>
            <a:off x="5378100" y="4709325"/>
            <a:ext cx="19371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Quiz- Student View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659" name="Google Shape;65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3563" y="260025"/>
            <a:ext cx="5476875" cy="4525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5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pic>
        <p:nvPicPr>
          <p:cNvPr id="665" name="Google Shape;66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8800" y="194475"/>
            <a:ext cx="5486400" cy="45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45"/>
          <p:cNvSpPr/>
          <p:nvPr/>
        </p:nvSpPr>
        <p:spPr>
          <a:xfrm>
            <a:off x="1969500" y="4151000"/>
            <a:ext cx="1035900" cy="4806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45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iLearn LaTex</a:t>
            </a:r>
            <a:endParaRPr sz="20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668" name="Google Shape;668;p45"/>
          <p:cNvSpPr txBox="1"/>
          <p:nvPr/>
        </p:nvSpPr>
        <p:spPr>
          <a:xfrm>
            <a:off x="5378100" y="4709325"/>
            <a:ext cx="19371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Quiz- Student View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674" name="Google Shape;674;p46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iLearn LaTex</a:t>
            </a:r>
            <a:endParaRPr sz="20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675" name="Google Shape;675;p46"/>
          <p:cNvPicPr preferRelativeResize="0"/>
          <p:nvPr/>
        </p:nvPicPr>
        <p:blipFill rotWithShape="1">
          <a:blip r:embed="rId3">
            <a:alphaModFix/>
          </a:blip>
          <a:srcRect l="2755" r="3829" b="38537"/>
          <a:stretch/>
        </p:blipFill>
        <p:spPr>
          <a:xfrm>
            <a:off x="1094475" y="1235463"/>
            <a:ext cx="6955049" cy="2672575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46"/>
          <p:cNvSpPr/>
          <p:nvPr/>
        </p:nvSpPr>
        <p:spPr>
          <a:xfrm>
            <a:off x="6396850" y="2515700"/>
            <a:ext cx="548700" cy="3579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7" name="Google Shape;677;p46"/>
          <p:cNvPicPr preferRelativeResize="0"/>
          <p:nvPr/>
        </p:nvPicPr>
        <p:blipFill rotWithShape="1">
          <a:blip r:embed="rId4">
            <a:alphaModFix/>
          </a:blip>
          <a:srcRect l="62842" t="14921" r="2342" b="11244"/>
          <a:stretch/>
        </p:blipFill>
        <p:spPr>
          <a:xfrm>
            <a:off x="6396850" y="2947950"/>
            <a:ext cx="1462049" cy="13794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78" name="Google Shape;678;p46"/>
          <p:cNvSpPr txBox="1"/>
          <p:nvPr/>
        </p:nvSpPr>
        <p:spPr>
          <a:xfrm>
            <a:off x="1094475" y="3831825"/>
            <a:ext cx="19371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Quiz- Student View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1200" y="251475"/>
            <a:ext cx="3781299" cy="4444224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4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2+2</a:t>
            </a:r>
            <a:endParaRPr sz="34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iLearn</a:t>
            </a:r>
            <a:endParaRPr sz="34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60" name="Google Shape;360;p14"/>
          <p:cNvSpPr/>
          <p:nvPr/>
        </p:nvSpPr>
        <p:spPr>
          <a:xfrm>
            <a:off x="5228400" y="4400625"/>
            <a:ext cx="1627200" cy="295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 txBox="1"/>
          <p:nvPr/>
        </p:nvSpPr>
        <p:spPr>
          <a:xfrm>
            <a:off x="6413100" y="4804800"/>
            <a:ext cx="2730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Arithmetic Problems in iLearn</a:t>
            </a:r>
            <a:endParaRPr sz="10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62" name="Google Shape;362;p14"/>
          <p:cNvSpPr txBox="1"/>
          <p:nvPr/>
        </p:nvSpPr>
        <p:spPr>
          <a:xfrm>
            <a:off x="2725400" y="640200"/>
            <a:ext cx="2067000" cy="3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Assessments </a:t>
            </a:r>
            <a:endParaRPr sz="22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&gt;</a:t>
            </a:r>
            <a:endParaRPr sz="22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Quizzes </a:t>
            </a:r>
            <a:endParaRPr sz="22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&gt; </a:t>
            </a:r>
            <a:endParaRPr sz="22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Question Library </a:t>
            </a:r>
            <a:endParaRPr sz="22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&gt; </a:t>
            </a:r>
            <a:endParaRPr sz="22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New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&gt;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Arithmetic Question</a:t>
            </a:r>
            <a:endParaRPr sz="22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63" name="Google Shape;363;p14"/>
          <p:cNvSpPr/>
          <p:nvPr/>
        </p:nvSpPr>
        <p:spPr>
          <a:xfrm>
            <a:off x="6229800" y="690100"/>
            <a:ext cx="760200" cy="2952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7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684" name="Google Shape;684;p47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iLearn LaTex</a:t>
            </a:r>
            <a:endParaRPr sz="20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685" name="Google Shape;68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850" y="284575"/>
            <a:ext cx="7445275" cy="4741014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47"/>
          <p:cNvSpPr txBox="1"/>
          <p:nvPr/>
        </p:nvSpPr>
        <p:spPr>
          <a:xfrm>
            <a:off x="82025" y="1110725"/>
            <a:ext cx="15498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Grading</a:t>
            </a:r>
            <a:endParaRPr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Teacher View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8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pic>
        <p:nvPicPr>
          <p:cNvPr id="692" name="Google Shape;692;p48"/>
          <p:cNvPicPr preferRelativeResize="0"/>
          <p:nvPr/>
        </p:nvPicPr>
        <p:blipFill rotWithShape="1">
          <a:blip r:embed="rId3">
            <a:alphaModFix/>
          </a:blip>
          <a:srcRect l="26291" t="16989" r="26456" b="16982"/>
          <a:stretch/>
        </p:blipFill>
        <p:spPr>
          <a:xfrm>
            <a:off x="1884075" y="99750"/>
            <a:ext cx="3537900" cy="4944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93" name="Google Shape;693;p48" descr="Desmos | Graphing Calculato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6200" y="729200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94" name="Google Shape;694;p48" descr="Math Fortress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l="22227" r="22536"/>
          <a:stretch/>
        </p:blipFill>
        <p:spPr>
          <a:xfrm>
            <a:off x="3191325" y="721250"/>
            <a:ext cx="914400" cy="930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95" name="Google Shape;695;p48" descr="Wolfram|Alpha: Computational Intelligence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l="13370" t="10469" r="14940" b="18889"/>
          <a:stretch/>
        </p:blipFill>
        <p:spPr>
          <a:xfrm>
            <a:off x="4196450" y="735950"/>
            <a:ext cx="914400" cy="900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6" name="Google Shape;696;p48" descr="Download Math Ref - Educational App Store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186200" y="1927638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97" name="Google Shape;697;p48" descr="iMathematics™ Pro on the App Store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l="32876" t="15210" r="33636" b="17039"/>
          <a:stretch/>
        </p:blipFill>
        <p:spPr>
          <a:xfrm>
            <a:off x="3191325" y="1892100"/>
            <a:ext cx="914400" cy="972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98" name="Google Shape;698;p48" descr="MyScript Calculator for Android - Download the APK from Uptodown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l="10058" t="11111" r="10050" b="10579"/>
          <a:stretch/>
        </p:blipFill>
        <p:spPr>
          <a:xfrm>
            <a:off x="4196450" y="1930500"/>
            <a:ext cx="914400" cy="896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99" name="Google Shape;699;p48" descr="Mathpix Snip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186200" y="3126100"/>
            <a:ext cx="914400" cy="91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700" name="Google Shape;700;p48"/>
          <p:cNvSpPr txBox="1"/>
          <p:nvPr/>
        </p:nvSpPr>
        <p:spPr>
          <a:xfrm>
            <a:off x="2195275" y="1556650"/>
            <a:ext cx="9144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uli"/>
                <a:ea typeface="Muli"/>
                <a:cs typeface="Muli"/>
                <a:sym typeface="Muli"/>
              </a:rPr>
              <a:t>Desmos</a:t>
            </a:r>
            <a:endParaRPr sz="8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01" name="Google Shape;701;p48"/>
          <p:cNvSpPr txBox="1"/>
          <p:nvPr/>
        </p:nvSpPr>
        <p:spPr>
          <a:xfrm>
            <a:off x="3195825" y="1556650"/>
            <a:ext cx="9144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uli"/>
                <a:ea typeface="Muli"/>
                <a:cs typeface="Muli"/>
                <a:sym typeface="Muli"/>
              </a:rPr>
              <a:t>Math Fortress</a:t>
            </a:r>
            <a:endParaRPr sz="8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02" name="Google Shape;702;p48"/>
          <p:cNvSpPr txBox="1"/>
          <p:nvPr/>
        </p:nvSpPr>
        <p:spPr>
          <a:xfrm>
            <a:off x="4196375" y="1556650"/>
            <a:ext cx="9144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uli"/>
                <a:ea typeface="Muli"/>
                <a:cs typeface="Muli"/>
                <a:sym typeface="Muli"/>
              </a:rPr>
              <a:t>Wolfram Alpha</a:t>
            </a:r>
            <a:endParaRPr sz="8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03" name="Google Shape;703;p48"/>
          <p:cNvSpPr txBox="1"/>
          <p:nvPr/>
        </p:nvSpPr>
        <p:spPr>
          <a:xfrm>
            <a:off x="2186200" y="2756500"/>
            <a:ext cx="9144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uli"/>
                <a:ea typeface="Muli"/>
                <a:cs typeface="Muli"/>
                <a:sym typeface="Muli"/>
              </a:rPr>
              <a:t>Math Ref</a:t>
            </a:r>
            <a:endParaRPr sz="8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04" name="Google Shape;704;p48"/>
          <p:cNvSpPr txBox="1"/>
          <p:nvPr/>
        </p:nvSpPr>
        <p:spPr>
          <a:xfrm>
            <a:off x="3191325" y="2756500"/>
            <a:ext cx="9144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uli"/>
                <a:ea typeface="Muli"/>
                <a:cs typeface="Muli"/>
                <a:sym typeface="Muli"/>
              </a:rPr>
              <a:t>iMathematics Pro</a:t>
            </a:r>
            <a:endParaRPr sz="8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05" name="Google Shape;705;p48"/>
          <p:cNvSpPr txBox="1"/>
          <p:nvPr/>
        </p:nvSpPr>
        <p:spPr>
          <a:xfrm>
            <a:off x="4196450" y="2756500"/>
            <a:ext cx="9144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uli"/>
                <a:ea typeface="Muli"/>
                <a:cs typeface="Muli"/>
                <a:sym typeface="Muli"/>
              </a:rPr>
              <a:t>MyScript Calculator</a:t>
            </a:r>
            <a:endParaRPr sz="8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06" name="Google Shape;706;p48"/>
          <p:cNvSpPr txBox="1"/>
          <p:nvPr/>
        </p:nvSpPr>
        <p:spPr>
          <a:xfrm>
            <a:off x="2186200" y="3956350"/>
            <a:ext cx="9144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uli"/>
                <a:ea typeface="Muli"/>
                <a:cs typeface="Muli"/>
                <a:sym typeface="Muli"/>
              </a:rPr>
              <a:t>MathPix Snip</a:t>
            </a:r>
            <a:endParaRPr sz="8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07" name="Google Shape;707;p48"/>
          <p:cNvSpPr txBox="1"/>
          <p:nvPr/>
        </p:nvSpPr>
        <p:spPr>
          <a:xfrm>
            <a:off x="7792200" y="0"/>
            <a:ext cx="135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2"/>
                </a:solidFill>
                <a:latin typeface="Muli"/>
                <a:ea typeface="Muli"/>
                <a:cs typeface="Muli"/>
                <a:sym typeface="Muli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>
              <a:solidFill>
                <a:schemeClr val="lt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08" name="Google Shape;708;p48"/>
          <p:cNvSpPr/>
          <p:nvPr/>
        </p:nvSpPr>
        <p:spPr>
          <a:xfrm>
            <a:off x="5758525" y="1921350"/>
            <a:ext cx="2145900" cy="91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Downloadable Math Apps</a:t>
            </a:r>
            <a:endParaRPr b="1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09" name="Google Shape;709;p48"/>
          <p:cNvSpPr/>
          <p:nvPr/>
        </p:nvSpPr>
        <p:spPr>
          <a:xfrm>
            <a:off x="5758525" y="722900"/>
            <a:ext cx="2145900" cy="91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Interactive Online Math Tools</a:t>
            </a:r>
            <a:endParaRPr b="1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10" name="Google Shape;710;p48"/>
          <p:cNvSpPr/>
          <p:nvPr/>
        </p:nvSpPr>
        <p:spPr>
          <a:xfrm>
            <a:off x="5758525" y="3119800"/>
            <a:ext cx="2145900" cy="914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Nixie One"/>
                <a:ea typeface="Nixie One"/>
                <a:cs typeface="Nixie One"/>
                <a:sym typeface="Nixie One"/>
              </a:rPr>
              <a:t>Available as App &amp; Online</a:t>
            </a:r>
            <a:endParaRPr b="1">
              <a:solidFill>
                <a:schemeClr val="dk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711" name="Google Shape;711;p48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chemeClr val="lt2"/>
                </a:solidFill>
                <a:latin typeface="Nixie One"/>
                <a:ea typeface="Nixie One"/>
                <a:cs typeface="Nixie One"/>
                <a:sym typeface="Nixie One"/>
              </a:rPr>
              <a:t>Student Resources</a:t>
            </a:r>
            <a:endParaRPr sz="1100" b="1" dirty="0">
              <a:solidFill>
                <a:schemeClr val="lt2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49"/>
          <p:cNvSpPr txBox="1">
            <a:spLocks noGrp="1"/>
          </p:cNvSpPr>
          <p:nvPr>
            <p:ph type="body" idx="4294967295"/>
          </p:nvPr>
        </p:nvSpPr>
        <p:spPr>
          <a:xfrm>
            <a:off x="457200" y="1782500"/>
            <a:ext cx="4041900" cy="13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9BBD5"/>
                </a:solidFill>
              </a:rPr>
              <a:t>           Tutorials:</a:t>
            </a:r>
            <a:endParaRPr b="1" dirty="0">
              <a:solidFill>
                <a:srgbClr val="19BBD5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◇"/>
            </a:pPr>
            <a:r>
              <a:rPr lang="en" sz="1800" dirty="0">
                <a:solidFill>
                  <a:schemeClr val="dk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Arithmetic Problems in iLearn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◇"/>
            </a:pPr>
            <a:r>
              <a:rPr lang="en" sz="1800" dirty="0">
                <a:solidFill>
                  <a:schemeClr val="dk2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Mathpix.com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◇"/>
            </a:pPr>
            <a:r>
              <a:rPr lang="en" sz="1800" dirty="0">
                <a:solidFill>
                  <a:schemeClr val="dk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LaTex in iLearn</a:t>
            </a:r>
            <a:endParaRPr sz="1800" dirty="0">
              <a:solidFill>
                <a:schemeClr val="dk2"/>
              </a:solidFill>
            </a:endParaRPr>
          </a:p>
        </p:txBody>
      </p:sp>
      <p:grpSp>
        <p:nvGrpSpPr>
          <p:cNvPr id="717" name="Google Shape;717;p49"/>
          <p:cNvGrpSpPr/>
          <p:nvPr/>
        </p:nvGrpSpPr>
        <p:grpSpPr>
          <a:xfrm>
            <a:off x="707161" y="503826"/>
            <a:ext cx="318996" cy="307211"/>
            <a:chOff x="2583325" y="2972875"/>
            <a:chExt cx="462850" cy="445750"/>
          </a:xfrm>
        </p:grpSpPr>
        <p:sp>
          <p:nvSpPr>
            <p:cNvPr id="718" name="Google Shape;718;p4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0" name="Google Shape;720;p49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grpSp>
        <p:nvGrpSpPr>
          <p:cNvPr id="721" name="Google Shape;721;p49"/>
          <p:cNvGrpSpPr/>
          <p:nvPr/>
        </p:nvGrpSpPr>
        <p:grpSpPr>
          <a:xfrm>
            <a:off x="4917951" y="1911377"/>
            <a:ext cx="3567407" cy="2283658"/>
            <a:chOff x="3438912" y="1241123"/>
            <a:chExt cx="5046552" cy="2953897"/>
          </a:xfrm>
        </p:grpSpPr>
        <p:sp>
          <p:nvSpPr>
            <p:cNvPr id="722" name="Google Shape;722;p49"/>
            <p:cNvSpPr/>
            <p:nvPr/>
          </p:nvSpPr>
          <p:spPr>
            <a:xfrm>
              <a:off x="3851203" y="1241123"/>
              <a:ext cx="4219613" cy="2824440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9"/>
            <p:cNvSpPr/>
            <p:nvPr/>
          </p:nvSpPr>
          <p:spPr>
            <a:xfrm>
              <a:off x="3438912" y="4117212"/>
              <a:ext cx="5046552" cy="7780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3438912" y="4055026"/>
              <a:ext cx="5045774" cy="62246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5585935" y="4055026"/>
              <a:ext cx="738956" cy="38904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393E2"/>
                </a:gs>
                <a:gs pos="100000">
                  <a:srgbClr val="00E2C7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6" name="Google Shape;726;p49"/>
          <p:cNvSpPr txBox="1">
            <a:spLocks noGrp="1"/>
          </p:cNvSpPr>
          <p:nvPr>
            <p:ph type="ctrTitle" idx="4294967295"/>
          </p:nvPr>
        </p:nvSpPr>
        <p:spPr>
          <a:xfrm>
            <a:off x="5324852" y="2056621"/>
            <a:ext cx="2761800" cy="189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00" b="1" dirty="0"/>
              <a:t>Any Questions?</a:t>
            </a:r>
            <a:endParaRPr sz="3500" b="1" dirty="0"/>
          </a:p>
        </p:txBody>
      </p:sp>
      <p:pic>
        <p:nvPicPr>
          <p:cNvPr id="727" name="Google Shape;727;p4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2245" y="1911375"/>
            <a:ext cx="365760" cy="256033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49"/>
          <p:cNvSpPr txBox="1">
            <a:spLocks noGrp="1"/>
          </p:cNvSpPr>
          <p:nvPr>
            <p:ph type="body" idx="4294967295"/>
          </p:nvPr>
        </p:nvSpPr>
        <p:spPr>
          <a:xfrm>
            <a:off x="457200" y="3101450"/>
            <a:ext cx="4041900" cy="13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9BBD5"/>
                </a:solidFill>
              </a:rPr>
              <a:t>           Other Resources:</a:t>
            </a:r>
            <a:endParaRPr b="1" dirty="0">
              <a:solidFill>
                <a:srgbClr val="19BBD5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◇"/>
            </a:pPr>
            <a:r>
              <a:rPr lang="en" sz="1800" dirty="0">
                <a:solidFill>
                  <a:schemeClr val="bg2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University of Arizona D2L</a:t>
            </a:r>
            <a:endParaRPr lang="en" sz="1800" dirty="0">
              <a:solidFill>
                <a:schemeClr val="bg2"/>
              </a:solidFill>
              <a:uFill>
                <a:noFill/>
              </a:u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◇"/>
            </a:pPr>
            <a:r>
              <a:rPr lang="en" sz="1800" dirty="0">
                <a:solidFill>
                  <a:schemeClr val="bg2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Mathpix OCR User Guide</a:t>
            </a:r>
            <a:endParaRPr sz="1800" dirty="0">
              <a:solidFill>
                <a:schemeClr val="bg2"/>
              </a:solidFill>
            </a:endParaRPr>
          </a:p>
        </p:txBody>
      </p:sp>
      <p:sp>
        <p:nvSpPr>
          <p:cNvPr id="15" name="Google Shape;726;p49">
            <a:extLst>
              <a:ext uri="{FF2B5EF4-FFF2-40B4-BE49-F238E27FC236}">
                <a16:creationId xmlns:a16="http://schemas.microsoft.com/office/drawing/2014/main" id="{90879552-65D0-4489-94AA-22DA27B665BE}"/>
              </a:ext>
            </a:extLst>
          </p:cNvPr>
          <p:cNvSpPr txBox="1">
            <a:spLocks/>
          </p:cNvSpPr>
          <p:nvPr/>
        </p:nvSpPr>
        <p:spPr>
          <a:xfrm>
            <a:off x="1319465" y="393526"/>
            <a:ext cx="2761800" cy="68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 b="0" i="0" u="none" strike="noStrike" cap="none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>
              <a:buSzPts val="990"/>
            </a:pPr>
            <a:r>
              <a:rPr lang="en-US" sz="3500" b="1" dirty="0"/>
              <a:t>Resources: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5"/>
          <p:cNvSpPr txBox="1"/>
          <p:nvPr/>
        </p:nvSpPr>
        <p:spPr>
          <a:xfrm>
            <a:off x="3848400" y="318000"/>
            <a:ext cx="48384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Graphical Equation</a:t>
            </a:r>
            <a:endParaRPr sz="26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369" name="Google Shape;3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625" y="1802325"/>
            <a:ext cx="8229600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15"/>
          <p:cNvSpPr/>
          <p:nvPr/>
        </p:nvSpPr>
        <p:spPr>
          <a:xfrm>
            <a:off x="6247275" y="2740950"/>
            <a:ext cx="2221500" cy="488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5"/>
          <p:cNvSpPr txBox="1"/>
          <p:nvPr/>
        </p:nvSpPr>
        <p:spPr>
          <a:xfrm>
            <a:off x="6413100" y="4804800"/>
            <a:ext cx="2730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Arithmetic Problems in iLearn</a:t>
            </a:r>
            <a:endParaRPr sz="10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73" name="Google Shape;373;p15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74" name="Google Shape;374;p15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</a:t>
            </a:r>
            <a:r>
              <a:rPr lang="en" sz="15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 variable</a:t>
            </a:r>
            <a:endParaRPr sz="15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16"/>
          <p:cNvPicPr preferRelativeResize="0"/>
          <p:nvPr/>
        </p:nvPicPr>
        <p:blipFill rotWithShape="1">
          <a:blip r:embed="rId3">
            <a:alphaModFix/>
          </a:blip>
          <a:srcRect b="5303"/>
          <a:stretch/>
        </p:blipFill>
        <p:spPr>
          <a:xfrm>
            <a:off x="2872777" y="405729"/>
            <a:ext cx="5588621" cy="4331869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6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Graphical Equation</a:t>
            </a:r>
            <a:endParaRPr sz="26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82" name="Google Shape;382;p16"/>
          <p:cNvSpPr txBox="1"/>
          <p:nvPr/>
        </p:nvSpPr>
        <p:spPr>
          <a:xfrm>
            <a:off x="6413100" y="4804800"/>
            <a:ext cx="2730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Arithmetic Problems in iLearn</a:t>
            </a:r>
            <a:endParaRPr sz="10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83" name="Google Shape;383;p16"/>
          <p:cNvSpPr/>
          <p:nvPr/>
        </p:nvSpPr>
        <p:spPr>
          <a:xfrm>
            <a:off x="3120050" y="4252125"/>
            <a:ext cx="969300" cy="452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17"/>
          <p:cNvPicPr preferRelativeResize="0"/>
          <p:nvPr/>
        </p:nvPicPr>
        <p:blipFill rotWithShape="1">
          <a:blip r:embed="rId3">
            <a:alphaModFix/>
          </a:blip>
          <a:srcRect r="10714"/>
          <a:stretch/>
        </p:blipFill>
        <p:spPr>
          <a:xfrm>
            <a:off x="489750" y="1746600"/>
            <a:ext cx="8164502" cy="170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7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90" name="Google Shape;390;p17"/>
          <p:cNvPicPr preferRelativeResize="0"/>
          <p:nvPr/>
        </p:nvPicPr>
        <p:blipFill rotWithShape="1">
          <a:blip r:embed="rId4">
            <a:alphaModFix/>
          </a:blip>
          <a:srcRect l="1438" t="6619" b="20637"/>
          <a:stretch/>
        </p:blipFill>
        <p:spPr>
          <a:xfrm>
            <a:off x="2229763" y="258675"/>
            <a:ext cx="4684475" cy="13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7"/>
          <p:cNvSpPr/>
          <p:nvPr/>
        </p:nvSpPr>
        <p:spPr>
          <a:xfrm rot="-1149594">
            <a:off x="6414455" y="954820"/>
            <a:ext cx="997241" cy="40151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7"/>
          <p:cNvSpPr txBox="1"/>
          <p:nvPr/>
        </p:nvSpPr>
        <p:spPr>
          <a:xfrm>
            <a:off x="7215200" y="549250"/>
            <a:ext cx="1465200" cy="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Make sure your variables are in </a:t>
            </a:r>
            <a:r>
              <a:rPr lang="en-US" sz="18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braces</a:t>
            </a:r>
            <a:r>
              <a:rPr lang="en" sz="1800" b="1" dirty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.</a:t>
            </a:r>
            <a:endParaRPr sz="1800" b="1" dirty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93" name="Google Shape;393;p17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</a:t>
            </a:r>
            <a:r>
              <a:rPr lang="en" sz="15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 variable</a:t>
            </a:r>
            <a:endParaRPr sz="15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94" name="Google Shape;394;p17"/>
          <p:cNvSpPr txBox="1"/>
          <p:nvPr/>
        </p:nvSpPr>
        <p:spPr>
          <a:xfrm>
            <a:off x="6413100" y="4804800"/>
            <a:ext cx="2730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Arithmetic Problems in iLearn</a:t>
            </a:r>
            <a:endParaRPr sz="10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grpSp>
        <p:nvGrpSpPr>
          <p:cNvPr id="395" name="Google Shape;395;p17"/>
          <p:cNvGrpSpPr/>
          <p:nvPr/>
        </p:nvGrpSpPr>
        <p:grpSpPr>
          <a:xfrm>
            <a:off x="1928813" y="3598938"/>
            <a:ext cx="5286375" cy="1285875"/>
            <a:chOff x="1928813" y="3598938"/>
            <a:chExt cx="5286375" cy="1285875"/>
          </a:xfrm>
        </p:grpSpPr>
        <p:pic>
          <p:nvPicPr>
            <p:cNvPr id="396" name="Google Shape;396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28813" y="3598938"/>
              <a:ext cx="5286375" cy="1285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7" name="Google Shape;397;p17"/>
            <p:cNvSpPr/>
            <p:nvPr/>
          </p:nvSpPr>
          <p:spPr>
            <a:xfrm>
              <a:off x="6169375" y="4053950"/>
              <a:ext cx="898500" cy="4881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7"/>
            <p:cNvSpPr txBox="1"/>
            <p:nvPr/>
          </p:nvSpPr>
          <p:spPr>
            <a:xfrm>
              <a:off x="2166450" y="4140200"/>
              <a:ext cx="3545700" cy="302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Muli"/>
                  <a:ea typeface="Muli"/>
                  <a:cs typeface="Muli"/>
                  <a:sym typeface="Muli"/>
                </a:rPr>
                <a:t>3*{x}^2+2*{x}-1</a:t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6B2E213-6695-4557-BEA4-55B09BF3ED1A}"/>
              </a:ext>
            </a:extLst>
          </p:cNvPr>
          <p:cNvSpPr txBox="1"/>
          <p:nvPr/>
        </p:nvSpPr>
        <p:spPr>
          <a:xfrm>
            <a:off x="1826809" y="4841364"/>
            <a:ext cx="2657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  <a:latin typeface="Mul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 Sheet 1 </a:t>
            </a:r>
            <a:r>
              <a:rPr lang="en-US" sz="1000" dirty="0">
                <a:solidFill>
                  <a:schemeClr val="bg2"/>
                </a:solidFill>
                <a:latin typeface="Muli"/>
              </a:rPr>
              <a:t>| </a:t>
            </a:r>
            <a:r>
              <a:rPr lang="en-US" sz="1000" dirty="0">
                <a:solidFill>
                  <a:schemeClr val="bg2"/>
                </a:solidFill>
                <a:latin typeface="Mul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 Sheet 2</a:t>
            </a:r>
            <a:endParaRPr lang="en-US" sz="1000" dirty="0">
              <a:solidFill>
                <a:schemeClr val="bg2"/>
              </a:solidFill>
              <a:latin typeface="Mu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18"/>
          <p:cNvPicPr preferRelativeResize="0"/>
          <p:nvPr/>
        </p:nvPicPr>
        <p:blipFill rotWithShape="1">
          <a:blip r:embed="rId3">
            <a:alphaModFix/>
          </a:blip>
          <a:srcRect t="15694" r="61327" b="3444"/>
          <a:stretch/>
        </p:blipFill>
        <p:spPr>
          <a:xfrm>
            <a:off x="1545050" y="913700"/>
            <a:ext cx="1521776" cy="415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3050" y="913700"/>
            <a:ext cx="3891050" cy="366482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18"/>
          <p:cNvSpPr txBox="1"/>
          <p:nvPr/>
        </p:nvSpPr>
        <p:spPr>
          <a:xfrm>
            <a:off x="3753050" y="231075"/>
            <a:ext cx="23313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Preview:</a:t>
            </a:r>
            <a:endParaRPr sz="200" b="1">
              <a:solidFill>
                <a:srgbClr val="FFFFFF"/>
              </a:solidFill>
            </a:endParaRPr>
          </a:p>
        </p:txBody>
      </p:sp>
      <p:sp>
        <p:nvSpPr>
          <p:cNvPr id="406" name="Google Shape;406;p18"/>
          <p:cNvSpPr txBox="1"/>
          <p:nvPr/>
        </p:nvSpPr>
        <p:spPr>
          <a:xfrm>
            <a:off x="1545050" y="231075"/>
            <a:ext cx="23313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Test:</a:t>
            </a:r>
            <a:endParaRPr sz="200" b="1">
              <a:solidFill>
                <a:srgbClr val="FFFFFF"/>
              </a:solidFill>
            </a:endParaRPr>
          </a:p>
        </p:txBody>
      </p:sp>
      <p:sp>
        <p:nvSpPr>
          <p:cNvPr id="407" name="Google Shape;407;p18"/>
          <p:cNvSpPr txBox="1"/>
          <p:nvPr/>
        </p:nvSpPr>
        <p:spPr>
          <a:xfrm>
            <a:off x="6413100" y="4804800"/>
            <a:ext cx="2730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Arithmetic Problems in iLearn</a:t>
            </a:r>
            <a:endParaRPr sz="10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08" name="Google Shape;408;p18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09" name="Google Shape;409;p18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1</a:t>
            </a:r>
            <a:r>
              <a:rPr lang="en" sz="15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 variable</a:t>
            </a:r>
            <a:endParaRPr sz="15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9"/>
          <p:cNvSpPr txBox="1"/>
          <p:nvPr/>
        </p:nvSpPr>
        <p:spPr>
          <a:xfrm>
            <a:off x="6413100" y="4804800"/>
            <a:ext cx="2730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Arithmetic Problems in iLearn</a:t>
            </a:r>
            <a:endParaRPr sz="1000">
              <a:solidFill>
                <a:schemeClr val="dk1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415" name="Google Shape;415;p19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16" name="Google Shape;416;p19"/>
          <p:cNvSpPr txBox="1"/>
          <p:nvPr/>
        </p:nvSpPr>
        <p:spPr>
          <a:xfrm>
            <a:off x="319925" y="164525"/>
            <a:ext cx="10740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2+</a:t>
            </a:r>
            <a:r>
              <a:rPr lang="en" sz="1500" b="1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 </a:t>
            </a:r>
            <a:r>
              <a:rPr lang="en" sz="15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variable</a:t>
            </a:r>
            <a:endParaRPr sz="15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(Easy)</a:t>
            </a:r>
            <a:endParaRPr sz="1500" b="1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pic>
        <p:nvPicPr>
          <p:cNvPr id="417" name="Google Shape;4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300" y="533071"/>
            <a:ext cx="6307051" cy="172805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19"/>
          <p:cNvSpPr/>
          <p:nvPr/>
        </p:nvSpPr>
        <p:spPr>
          <a:xfrm rot="4864309">
            <a:off x="2336946" y="1781912"/>
            <a:ext cx="904661" cy="23383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9" name="Google Shape;4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150" y="2443375"/>
            <a:ext cx="1524000" cy="1009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20" name="Google Shape;420;p19"/>
          <p:cNvPicPr preferRelativeResize="0"/>
          <p:nvPr/>
        </p:nvPicPr>
        <p:blipFill rotWithShape="1">
          <a:blip r:embed="rId5">
            <a:alphaModFix/>
          </a:blip>
          <a:srcRect r="39132"/>
          <a:stretch/>
        </p:blipFill>
        <p:spPr>
          <a:xfrm>
            <a:off x="4106850" y="2847925"/>
            <a:ext cx="3993750" cy="186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19"/>
          <p:cNvSpPr/>
          <p:nvPr/>
        </p:nvSpPr>
        <p:spPr>
          <a:xfrm rot="2280">
            <a:off x="1688400" y="2967253"/>
            <a:ext cx="904800" cy="2337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9"/>
          <p:cNvSpPr/>
          <p:nvPr/>
        </p:nvSpPr>
        <p:spPr>
          <a:xfrm>
            <a:off x="2352375" y="2126225"/>
            <a:ext cx="1524000" cy="14151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Make sure your variables are in braces.</a:t>
            </a:r>
            <a:endParaRPr sz="1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1268</Words>
  <Application>Microsoft Office PowerPoint</Application>
  <PresentationFormat>On-screen Show (16:9)</PresentationFormat>
  <Paragraphs>245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Nixie One</vt:lpstr>
      <vt:lpstr>Helvetica Neue</vt:lpstr>
      <vt:lpstr>Arial</vt:lpstr>
      <vt:lpstr>Muli</vt:lpstr>
      <vt:lpstr>IBM Plex Sans</vt:lpstr>
      <vt:lpstr>Calibri</vt:lpstr>
      <vt:lpstr>Imogen template</vt:lpstr>
      <vt:lpstr>Mathematical Tools in Online Environments</vt:lpstr>
      <vt:lpstr>Tools:</vt:lpstr>
      <vt:lpstr>Arithmetic Problems in iLearn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Mathpix.com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LaTex in iLearn Quizzes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Tools in Online Environments</dc:title>
  <cp:lastModifiedBy>Chesson, Taylor</cp:lastModifiedBy>
  <cp:revision>2</cp:revision>
  <dcterms:modified xsi:type="dcterms:W3CDTF">2022-04-12T17:08:03Z</dcterms:modified>
</cp:coreProperties>
</file>