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tags/tag33.xml" ContentType="application/vnd.openxmlformats-officedocument.presentationml.tags+xml"/>
  <Override PartName="/ppt/notesSlides/notesSlide31.xml" ContentType="application/vnd.openxmlformats-officedocument.presentationml.notesSlide+xml"/>
  <Override PartName="/ppt/tags/tag34.xml" ContentType="application/vnd.openxmlformats-officedocument.presentationml.tags+xml"/>
  <Override PartName="/ppt/notesSlides/notesSlide32.xml" ContentType="application/vnd.openxmlformats-officedocument.presentationml.notesSlide+xml"/>
  <Override PartName="/ppt/tags/tag35.xml" ContentType="application/vnd.openxmlformats-officedocument.presentationml.tags+xml"/>
  <Override PartName="/ppt/notesSlides/notesSlide3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6.xml" ContentType="application/vnd.openxmlformats-officedocument.presentationml.tags+xml"/>
  <Override PartName="/ppt/notesSlides/notesSlide34.xml" ContentType="application/vnd.openxmlformats-officedocument.presentationml.notesSlide+xml"/>
  <Override PartName="/ppt/tags/tag37.xml" ContentType="application/vnd.openxmlformats-officedocument.presentationml.tags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44" r:id="rId1"/>
    <p:sldMasterId id="2147483756" r:id="rId2"/>
    <p:sldMasterId id="2147483779" r:id="rId3"/>
  </p:sldMasterIdLst>
  <p:notesMasterIdLst>
    <p:notesMasterId r:id="rId41"/>
  </p:notesMasterIdLst>
  <p:sldIdLst>
    <p:sldId id="256" r:id="rId4"/>
    <p:sldId id="387" r:id="rId5"/>
    <p:sldId id="385" r:id="rId6"/>
    <p:sldId id="386" r:id="rId7"/>
    <p:sldId id="297" r:id="rId8"/>
    <p:sldId id="388" r:id="rId9"/>
    <p:sldId id="373" r:id="rId10"/>
    <p:sldId id="262" r:id="rId11"/>
    <p:sldId id="259" r:id="rId12"/>
    <p:sldId id="378" r:id="rId13"/>
    <p:sldId id="364" r:id="rId14"/>
    <p:sldId id="363" r:id="rId15"/>
    <p:sldId id="368" r:id="rId16"/>
    <p:sldId id="382" r:id="rId17"/>
    <p:sldId id="384" r:id="rId18"/>
    <p:sldId id="322" r:id="rId19"/>
    <p:sldId id="349" r:id="rId20"/>
    <p:sldId id="348" r:id="rId21"/>
    <p:sldId id="318" r:id="rId22"/>
    <p:sldId id="329" r:id="rId23"/>
    <p:sldId id="317" r:id="rId24"/>
    <p:sldId id="316" r:id="rId25"/>
    <p:sldId id="300" r:id="rId26"/>
    <p:sldId id="365" r:id="rId27"/>
    <p:sldId id="376" r:id="rId28"/>
    <p:sldId id="375" r:id="rId29"/>
    <p:sldId id="366" r:id="rId30"/>
    <p:sldId id="301" r:id="rId31"/>
    <p:sldId id="330" r:id="rId32"/>
    <p:sldId id="336" r:id="rId33"/>
    <p:sldId id="332" r:id="rId34"/>
    <p:sldId id="302" r:id="rId35"/>
    <p:sldId id="354" r:id="rId36"/>
    <p:sldId id="380" r:id="rId37"/>
    <p:sldId id="361" r:id="rId38"/>
    <p:sldId id="381" r:id="rId39"/>
    <p:sldId id="379" r:id="rId40"/>
  </p:sldIdLst>
  <p:sldSz cx="9144000" cy="5143500" type="screen16x9"/>
  <p:notesSz cx="6858000" cy="9144000"/>
  <p:embeddedFontLst>
    <p:embeddedFont>
      <p:font typeface="Abril Fatface" panose="02000503000000020003" pitchFamily="2" charset="77"/>
      <p:regular r:id="rId42"/>
    </p:embeddedFont>
    <p:embeddedFont>
      <p:font typeface="Amatic SC" pitchFamily="2" charset="-79"/>
      <p:regular r:id="rId43"/>
      <p:bold r:id="rId44"/>
    </p:embeddedFont>
    <p:embeddedFont>
      <p:font typeface="Avenir Next LT Pro" panose="020B0504020202020204" pitchFamily="34" charset="77"/>
      <p:regular r:id="rId45"/>
      <p:bold r:id="rId46"/>
      <p:italic r:id="rId47"/>
      <p:boldItalic r:id="rId48"/>
    </p:embeddedFont>
    <p:embeddedFont>
      <p:font typeface="Barlow Medium" panose="020F0502020204030204" pitchFamily="34" charset="0"/>
      <p:regular r:id="rId49"/>
      <p:italic r:id="rId50"/>
    </p:embeddedFont>
    <p:embeddedFont>
      <p:font typeface="Franklin Gothic Demi Cond" panose="020B0603020102020204" pitchFamily="34" charset="0"/>
      <p:regular r:id="rId51"/>
      <p:bold r:id="rId52"/>
    </p:embeddedFont>
    <p:embeddedFont>
      <p:font typeface="Franklin Gothic Medium" panose="020B0603020102020204" pitchFamily="34" charset="0"/>
      <p:regular r:id="rId53"/>
      <p:italic r:id="rId54"/>
    </p:embeddedFont>
    <p:embeddedFont>
      <p:font typeface="Montserrat" pitchFamily="2" charset="77"/>
      <p:regular r:id="rId55"/>
      <p:bold r:id="rId56"/>
      <p:italic r:id="rId57"/>
      <p:boldItalic r:id="rId58"/>
    </p:embeddedFont>
    <p:embeddedFont>
      <p:font typeface="Nunito" pitchFamily="2" charset="77"/>
      <p:regular r:id="rId59"/>
      <p:bold r:id="rId60"/>
      <p:italic r:id="rId61"/>
      <p:boldItalic r:id="rId62"/>
    </p:embeddedFont>
    <p:embeddedFont>
      <p:font typeface="Nunito SemiBold" pitchFamily="2" charset="77"/>
      <p:regular r:id="rId63"/>
      <p:bold r:id="rId64"/>
      <p:italic r:id="rId65"/>
      <p:boldItalic r:id="rId66"/>
    </p:embeddedFont>
    <p:embeddedFont>
      <p:font typeface="PT Sans" panose="020B0503020203020204" pitchFamily="34" charset="77"/>
      <p:regular r:id="rId67"/>
      <p:bold r:id="rId68"/>
      <p:italic r:id="rId69"/>
      <p:boldItalic r:id="rId70"/>
    </p:embeddedFont>
    <p:embeddedFont>
      <p:font typeface="PT Sans Narrow" panose="020B0506020203020204" pitchFamily="34" charset="77"/>
      <p:regular r:id="rId71"/>
      <p:bold r:id="rId72"/>
    </p:embeddedFont>
    <p:embeddedFont>
      <p:font typeface="Segoe UI" panose="020B0502040204020203" pitchFamily="34" charset="0"/>
      <p:regular r:id="rId73"/>
      <p:bold r:id="rId74"/>
      <p:italic r:id="rId75"/>
      <p:boldItalic r:id="rId76"/>
    </p:embeddedFont>
  </p:embeddedFontLst>
  <p:custDataLst>
    <p:tags r:id="rId7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BBFA00-0F73-304F-6577-04218392BACA}" name="Acuff, Elizabeth" initials="EA" userId="S::eacuff@tntech.edu::2a2097d5-8764-4349-851c-5a0728df66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  <a:srgbClr val="4F2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0C35A8-31EE-4B06-98D1-F3640B604409}">
  <a:tblStyle styleId="{2C0C35A8-31EE-4B06-98D1-F3640B6044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12D37EB-A914-4A42-9CBE-EA1083F15C1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/>
    <p:restoredTop sz="84483"/>
  </p:normalViewPr>
  <p:slideViewPr>
    <p:cSldViewPr snapToGrid="0">
      <p:cViewPr varScale="1">
        <p:scale>
          <a:sx n="140" d="100"/>
          <a:sy n="140" d="100"/>
        </p:scale>
        <p:origin x="1400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font" Target="fonts/font2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74" Type="http://schemas.openxmlformats.org/officeDocument/2006/relationships/font" Target="fonts/font33.fntdata"/><Relationship Id="rId79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font" Target="fonts/font20.fntdata"/><Relationship Id="rId82" Type="http://schemas.microsoft.com/office/2018/10/relationships/authors" Target="author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font" Target="fonts/font28.fntdata"/><Relationship Id="rId77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font" Target="fonts/font10.fntdata"/><Relationship Id="rId72" Type="http://schemas.openxmlformats.org/officeDocument/2006/relationships/font" Target="fonts/font31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font" Target="fonts/font26.fntdata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font" Target="fonts/font29.fntdata"/><Relationship Id="rId75" Type="http://schemas.openxmlformats.org/officeDocument/2006/relationships/font" Target="fonts/font3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font" Target="fonts/font32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6" Type="http://schemas.openxmlformats.org/officeDocument/2006/relationships/font" Target="fonts/font35.fntdata"/><Relationship Id="rId7" Type="http://schemas.openxmlformats.org/officeDocument/2006/relationships/slide" Target="slides/slide4.xml"/><Relationship Id="rId71" Type="http://schemas.openxmlformats.org/officeDocument/2006/relationships/font" Target="fonts/font3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font" Target="fonts/font4.fntdata"/><Relationship Id="rId66" Type="http://schemas.openxmlformats.org/officeDocument/2006/relationships/font" Target="fonts/font2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E1-4555-B476-5C76D1F5D8F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E1-4555-B476-5C76D1F5D8FB}"/>
              </c:ext>
            </c:extLst>
          </c:dPt>
          <c:cat>
            <c:strRef>
              <c:f>Sheet1!$A$2:$A$3</c:f>
              <c:strCache>
                <c:ptCount val="2"/>
                <c:pt idx="0">
                  <c:v>Online</c:v>
                </c:pt>
                <c:pt idx="1">
                  <c:v>In-Person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95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E1-4555-B476-5C76D1F5D8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4C-4AA1-95D4-61BA860983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44C-4AA1-95D4-61BA86098388}"/>
              </c:ext>
            </c:extLst>
          </c:dPt>
          <c:cat>
            <c:strRef>
              <c:f>Sheet1!$A$2:$A$3</c:f>
              <c:strCache>
                <c:ptCount val="2"/>
                <c:pt idx="0">
                  <c:v>Online</c:v>
                </c:pt>
                <c:pt idx="1">
                  <c:v>In-Person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4C-4AA1-95D4-61BA860983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BE-4AC9-8A46-AC7D754F96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BE-4AC9-8A46-AC7D754F9648}"/>
              </c:ext>
            </c:extLst>
          </c:dPt>
          <c:cat>
            <c:strRef>
              <c:f>Sheet1!$A$2:$A$3</c:f>
              <c:strCache>
                <c:ptCount val="2"/>
                <c:pt idx="0">
                  <c:v>Online</c:v>
                </c:pt>
                <c:pt idx="1">
                  <c:v>In-Person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BE-4AC9-8A46-AC7D754F96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svg"/><Relationship Id="rId1" Type="http://schemas.openxmlformats.org/officeDocument/2006/relationships/image" Target="../media/image38.png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27C09D-7BE7-455B-AFCD-EAC4AAFBA22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C5C011-2548-48F8-87E6-4C53F7EAFC4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>
              <a:latin typeface="PT Sans"/>
            </a:rPr>
            <a:t>Briefly describe at least three things you </a:t>
          </a:r>
          <a:r>
            <a:rPr lang="en-US" b="1" baseline="0">
              <a:latin typeface="PT Sans"/>
            </a:rPr>
            <a:t>like</a:t>
          </a:r>
          <a:r>
            <a:rPr lang="en-US" baseline="0">
              <a:latin typeface="PT Sans"/>
            </a:rPr>
            <a:t> about the course–the characteristics that you believe </a:t>
          </a:r>
          <a:r>
            <a:rPr lang="en-US" b="1" baseline="0">
              <a:latin typeface="PT Sans"/>
            </a:rPr>
            <a:t>support</a:t>
          </a:r>
          <a:r>
            <a:rPr lang="en-US" baseline="0">
              <a:latin typeface="PT Sans"/>
            </a:rPr>
            <a:t> your learning.</a:t>
          </a:r>
          <a:endParaRPr lang="en-US">
            <a:latin typeface="PT Sans"/>
          </a:endParaRPr>
        </a:p>
      </dgm:t>
    </dgm:pt>
    <dgm:pt modelId="{D479BDB8-85AE-418F-8B94-D35CB205F945}" type="parTrans" cxnId="{223007FA-8786-4ACA-9124-806193569221}">
      <dgm:prSet/>
      <dgm:spPr/>
      <dgm:t>
        <a:bodyPr/>
        <a:lstStyle/>
        <a:p>
          <a:endParaRPr lang="en-US"/>
        </a:p>
      </dgm:t>
    </dgm:pt>
    <dgm:pt modelId="{BD121D2C-EB47-47BC-94BE-B97501E033BF}" type="sibTrans" cxnId="{223007FA-8786-4ACA-9124-806193569221}">
      <dgm:prSet/>
      <dgm:spPr/>
      <dgm:t>
        <a:bodyPr/>
        <a:lstStyle/>
        <a:p>
          <a:endParaRPr lang="en-US"/>
        </a:p>
      </dgm:t>
    </dgm:pt>
    <dgm:pt modelId="{9BE616E2-5449-46E3-A768-2B38E9BAD6D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>
              <a:latin typeface="PT Sans"/>
            </a:rPr>
            <a:t>Briefly describe at least three things you </a:t>
          </a:r>
          <a:r>
            <a:rPr lang="en-US" b="1" baseline="0">
              <a:latin typeface="PT Sans"/>
            </a:rPr>
            <a:t>dislike</a:t>
          </a:r>
          <a:r>
            <a:rPr lang="en-US" baseline="0">
              <a:latin typeface="PT Sans"/>
            </a:rPr>
            <a:t> about the course–the characteristics that you believe </a:t>
          </a:r>
          <a:r>
            <a:rPr lang="en-US" b="1" baseline="0">
              <a:latin typeface="PT Sans"/>
            </a:rPr>
            <a:t>hinder</a:t>
          </a:r>
          <a:r>
            <a:rPr lang="en-US" baseline="0">
              <a:latin typeface="PT Sans"/>
            </a:rPr>
            <a:t> your learning.</a:t>
          </a:r>
          <a:endParaRPr lang="en-US">
            <a:latin typeface="PT Sans"/>
          </a:endParaRPr>
        </a:p>
      </dgm:t>
    </dgm:pt>
    <dgm:pt modelId="{12DF6E74-5297-4B33-A8D7-3537C8632A36}" type="parTrans" cxnId="{89087ADE-4B46-4F15-9CE2-0C4E4A7E4E00}">
      <dgm:prSet/>
      <dgm:spPr/>
      <dgm:t>
        <a:bodyPr/>
        <a:lstStyle/>
        <a:p>
          <a:endParaRPr lang="en-US"/>
        </a:p>
      </dgm:t>
    </dgm:pt>
    <dgm:pt modelId="{7F012850-2DAE-4387-8138-0217B61DA637}" type="sibTrans" cxnId="{89087ADE-4B46-4F15-9CE2-0C4E4A7E4E00}">
      <dgm:prSet/>
      <dgm:spPr/>
      <dgm:t>
        <a:bodyPr/>
        <a:lstStyle/>
        <a:p>
          <a:endParaRPr lang="en-US"/>
        </a:p>
      </dgm:t>
    </dgm:pt>
    <dgm:pt modelId="{1A9DC673-32A5-4FFB-A9F8-BE7D9C612E3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>
              <a:latin typeface="PT Sans"/>
            </a:rPr>
            <a:t>What </a:t>
          </a:r>
          <a:r>
            <a:rPr lang="en-US" b="1" baseline="0">
              <a:latin typeface="PT Sans"/>
            </a:rPr>
            <a:t>suggestions</a:t>
          </a:r>
          <a:r>
            <a:rPr lang="en-US" baseline="0">
              <a:latin typeface="PT Sans"/>
            </a:rPr>
            <a:t> can you offer that would </a:t>
          </a:r>
          <a:r>
            <a:rPr lang="en-US" b="1" baseline="0">
              <a:latin typeface="PT Sans"/>
            </a:rPr>
            <a:t>enhance</a:t>
          </a:r>
          <a:r>
            <a:rPr lang="en-US" baseline="0">
              <a:latin typeface="PT Sans"/>
            </a:rPr>
            <a:t> your learning?</a:t>
          </a:r>
          <a:endParaRPr lang="en-US">
            <a:latin typeface="PT Sans"/>
          </a:endParaRPr>
        </a:p>
      </dgm:t>
    </dgm:pt>
    <dgm:pt modelId="{0BD00BE9-DAF3-406C-BDDA-56E9892BBCE5}" type="parTrans" cxnId="{A413A31E-F5BB-4EEF-81A7-E37AAB907F82}">
      <dgm:prSet/>
      <dgm:spPr/>
      <dgm:t>
        <a:bodyPr/>
        <a:lstStyle/>
        <a:p>
          <a:endParaRPr lang="en-US"/>
        </a:p>
      </dgm:t>
    </dgm:pt>
    <dgm:pt modelId="{31491D7E-DB5C-4256-A5A7-1BBDB2587DD5}" type="sibTrans" cxnId="{A413A31E-F5BB-4EEF-81A7-E37AAB907F82}">
      <dgm:prSet/>
      <dgm:spPr/>
      <dgm:t>
        <a:bodyPr/>
        <a:lstStyle/>
        <a:p>
          <a:endParaRPr lang="en-US"/>
        </a:p>
      </dgm:t>
    </dgm:pt>
    <dgm:pt modelId="{77722BC9-4849-41ED-BA21-6B462C3F11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aseline="0">
              <a:latin typeface="PT Sans"/>
            </a:rPr>
            <a:t>What can you as a student do to </a:t>
          </a:r>
          <a:r>
            <a:rPr lang="en-US" b="1" baseline="0">
              <a:latin typeface="PT Sans"/>
            </a:rPr>
            <a:t>improve</a:t>
          </a:r>
          <a:r>
            <a:rPr lang="en-US" baseline="0">
              <a:latin typeface="PT Sans"/>
            </a:rPr>
            <a:t> your learning?</a:t>
          </a:r>
          <a:endParaRPr lang="en-US">
            <a:latin typeface="PT Sans"/>
          </a:endParaRPr>
        </a:p>
      </dgm:t>
    </dgm:pt>
    <dgm:pt modelId="{81C3810F-40AC-4771-914A-8E3DDC1D6A98}" type="parTrans" cxnId="{8324B900-FD00-4D91-B776-C6226D5600BB}">
      <dgm:prSet/>
      <dgm:spPr/>
      <dgm:t>
        <a:bodyPr/>
        <a:lstStyle/>
        <a:p>
          <a:endParaRPr lang="en-US"/>
        </a:p>
      </dgm:t>
    </dgm:pt>
    <dgm:pt modelId="{49701149-063B-4DD2-8157-9C1102CFFE9E}" type="sibTrans" cxnId="{8324B900-FD00-4D91-B776-C6226D5600BB}">
      <dgm:prSet/>
      <dgm:spPr/>
      <dgm:t>
        <a:bodyPr/>
        <a:lstStyle/>
        <a:p>
          <a:endParaRPr lang="en-US"/>
        </a:p>
      </dgm:t>
    </dgm:pt>
    <dgm:pt modelId="{22451FA2-D950-4DD5-900C-FE515B9C4838}" type="pres">
      <dgm:prSet presAssocID="{9227C09D-7BE7-455B-AFCD-EAC4AAFBA226}" presName="root" presStyleCnt="0">
        <dgm:presLayoutVars>
          <dgm:dir/>
          <dgm:resizeHandles val="exact"/>
        </dgm:presLayoutVars>
      </dgm:prSet>
      <dgm:spPr/>
    </dgm:pt>
    <dgm:pt modelId="{110A8B2A-7BE1-4A60-9B55-6C3F8260A0E8}" type="pres">
      <dgm:prSet presAssocID="{D7C5C011-2548-48F8-87E6-4C53F7EAFC4C}" presName="compNode" presStyleCnt="0"/>
      <dgm:spPr/>
    </dgm:pt>
    <dgm:pt modelId="{620D9138-E0F8-4BCF-9815-E9E776BC2F52}" type="pres">
      <dgm:prSet presAssocID="{D7C5C011-2548-48F8-87E6-4C53F7EAFC4C}" presName="bgRect" presStyleLbl="bgShp" presStyleIdx="0" presStyleCnt="4"/>
      <dgm:spPr/>
    </dgm:pt>
    <dgm:pt modelId="{8A37F8D8-D501-4FC3-97D6-B12F204636D0}" type="pres">
      <dgm:prSet presAssocID="{D7C5C011-2548-48F8-87E6-4C53F7EAFC4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 with solid fill"/>
        </a:ext>
      </dgm:extLst>
    </dgm:pt>
    <dgm:pt modelId="{8ECB5B23-EADE-40F3-8245-62186AAEB5DE}" type="pres">
      <dgm:prSet presAssocID="{D7C5C011-2548-48F8-87E6-4C53F7EAFC4C}" presName="spaceRect" presStyleCnt="0"/>
      <dgm:spPr/>
    </dgm:pt>
    <dgm:pt modelId="{7A8E05B9-CF71-45E3-A6ED-9291880F2A18}" type="pres">
      <dgm:prSet presAssocID="{D7C5C011-2548-48F8-87E6-4C53F7EAFC4C}" presName="parTx" presStyleLbl="revTx" presStyleIdx="0" presStyleCnt="4">
        <dgm:presLayoutVars>
          <dgm:chMax val="0"/>
          <dgm:chPref val="0"/>
        </dgm:presLayoutVars>
      </dgm:prSet>
      <dgm:spPr/>
    </dgm:pt>
    <dgm:pt modelId="{A3105CB1-A432-441C-BEE9-B37B0F9146D4}" type="pres">
      <dgm:prSet presAssocID="{BD121D2C-EB47-47BC-94BE-B97501E033BF}" presName="sibTrans" presStyleCnt="0"/>
      <dgm:spPr/>
    </dgm:pt>
    <dgm:pt modelId="{92B04A28-208E-4AC8-A0FD-E2AA0E941400}" type="pres">
      <dgm:prSet presAssocID="{9BE616E2-5449-46E3-A768-2B38E9BAD6D5}" presName="compNode" presStyleCnt="0"/>
      <dgm:spPr/>
    </dgm:pt>
    <dgm:pt modelId="{D752BD2E-776B-4398-BEC3-5B1C748440CD}" type="pres">
      <dgm:prSet presAssocID="{9BE616E2-5449-46E3-A768-2B38E9BAD6D5}" presName="bgRect" presStyleLbl="bgShp" presStyleIdx="1" presStyleCnt="4"/>
      <dgm:spPr/>
    </dgm:pt>
    <dgm:pt modelId="{6BF4B306-616C-43B2-97FA-CF5E8ACE855E}" type="pres">
      <dgm:prSet presAssocID="{9BE616E2-5449-46E3-A768-2B38E9BAD6D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Down with solid fill"/>
        </a:ext>
      </dgm:extLst>
    </dgm:pt>
    <dgm:pt modelId="{85DD4196-B1A6-436C-A9BB-883748D2650C}" type="pres">
      <dgm:prSet presAssocID="{9BE616E2-5449-46E3-A768-2B38E9BAD6D5}" presName="spaceRect" presStyleCnt="0"/>
      <dgm:spPr/>
    </dgm:pt>
    <dgm:pt modelId="{31EC054E-5B68-49A3-B077-4D106EBBC036}" type="pres">
      <dgm:prSet presAssocID="{9BE616E2-5449-46E3-A768-2B38E9BAD6D5}" presName="parTx" presStyleLbl="revTx" presStyleIdx="1" presStyleCnt="4">
        <dgm:presLayoutVars>
          <dgm:chMax val="0"/>
          <dgm:chPref val="0"/>
        </dgm:presLayoutVars>
      </dgm:prSet>
      <dgm:spPr/>
    </dgm:pt>
    <dgm:pt modelId="{D5F1C2D5-FC0D-4E8F-9E70-416E10CF9208}" type="pres">
      <dgm:prSet presAssocID="{7F012850-2DAE-4387-8138-0217B61DA637}" presName="sibTrans" presStyleCnt="0"/>
      <dgm:spPr/>
    </dgm:pt>
    <dgm:pt modelId="{8AF00828-543F-4A3C-BD8B-1AAFB9F80107}" type="pres">
      <dgm:prSet presAssocID="{1A9DC673-32A5-4FFB-A9F8-BE7D9C612E3D}" presName="compNode" presStyleCnt="0"/>
      <dgm:spPr/>
    </dgm:pt>
    <dgm:pt modelId="{E1D152C3-FEF5-44E3-9B01-52D4D69B3EAB}" type="pres">
      <dgm:prSet presAssocID="{1A9DC673-32A5-4FFB-A9F8-BE7D9C612E3D}" presName="bgRect" presStyleLbl="bgShp" presStyleIdx="2" presStyleCnt="4"/>
      <dgm:spPr/>
    </dgm:pt>
    <dgm:pt modelId="{F935F8A9-C884-42D0-B4EB-65F3A24DB9E9}" type="pres">
      <dgm:prSet presAssocID="{1A9DC673-32A5-4FFB-A9F8-BE7D9C612E3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E83890B0-FBF8-4B61-8828-D287A12EBDB2}" type="pres">
      <dgm:prSet presAssocID="{1A9DC673-32A5-4FFB-A9F8-BE7D9C612E3D}" presName="spaceRect" presStyleCnt="0"/>
      <dgm:spPr/>
    </dgm:pt>
    <dgm:pt modelId="{D7EEE9DE-83A6-42DA-920A-CD698D855AED}" type="pres">
      <dgm:prSet presAssocID="{1A9DC673-32A5-4FFB-A9F8-BE7D9C612E3D}" presName="parTx" presStyleLbl="revTx" presStyleIdx="2" presStyleCnt="4">
        <dgm:presLayoutVars>
          <dgm:chMax val="0"/>
          <dgm:chPref val="0"/>
        </dgm:presLayoutVars>
      </dgm:prSet>
      <dgm:spPr/>
    </dgm:pt>
    <dgm:pt modelId="{CAD34B03-B1F5-4A39-91BE-2FD8C72B2C25}" type="pres">
      <dgm:prSet presAssocID="{31491D7E-DB5C-4256-A5A7-1BBDB2587DD5}" presName="sibTrans" presStyleCnt="0"/>
      <dgm:spPr/>
    </dgm:pt>
    <dgm:pt modelId="{0E35AACE-9D4A-40AA-948A-14C8D820F3F6}" type="pres">
      <dgm:prSet presAssocID="{77722BC9-4849-41ED-BA21-6B462C3F1110}" presName="compNode" presStyleCnt="0"/>
      <dgm:spPr/>
    </dgm:pt>
    <dgm:pt modelId="{80DF4F71-C560-4B34-9902-E02E1349CEFC}" type="pres">
      <dgm:prSet presAssocID="{77722BC9-4849-41ED-BA21-6B462C3F1110}" presName="bgRect" presStyleLbl="bgShp" presStyleIdx="3" presStyleCnt="4"/>
      <dgm:spPr/>
    </dgm:pt>
    <dgm:pt modelId="{756F1AA3-0C3B-453B-937D-1613ED84B9F1}" type="pres">
      <dgm:prSet presAssocID="{77722BC9-4849-41ED-BA21-6B462C3F111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867349DF-39A8-47BE-A091-A390D227ACAB}" type="pres">
      <dgm:prSet presAssocID="{77722BC9-4849-41ED-BA21-6B462C3F1110}" presName="spaceRect" presStyleCnt="0"/>
      <dgm:spPr/>
    </dgm:pt>
    <dgm:pt modelId="{DB58A9D3-2F69-498F-8732-F8522943107C}" type="pres">
      <dgm:prSet presAssocID="{77722BC9-4849-41ED-BA21-6B462C3F111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324B900-FD00-4D91-B776-C6226D5600BB}" srcId="{9227C09D-7BE7-455B-AFCD-EAC4AAFBA226}" destId="{77722BC9-4849-41ED-BA21-6B462C3F1110}" srcOrd="3" destOrd="0" parTransId="{81C3810F-40AC-4771-914A-8E3DDC1D6A98}" sibTransId="{49701149-063B-4DD2-8157-9C1102CFFE9E}"/>
    <dgm:cxn modelId="{96F34E08-D9DD-470E-A73E-86D9A8F84B22}" type="presOf" srcId="{9BE616E2-5449-46E3-A768-2B38E9BAD6D5}" destId="{31EC054E-5B68-49A3-B077-4D106EBBC036}" srcOrd="0" destOrd="0" presId="urn:microsoft.com/office/officeart/2018/2/layout/IconVerticalSolidList"/>
    <dgm:cxn modelId="{A413A31E-F5BB-4EEF-81A7-E37AAB907F82}" srcId="{9227C09D-7BE7-455B-AFCD-EAC4AAFBA226}" destId="{1A9DC673-32A5-4FFB-A9F8-BE7D9C612E3D}" srcOrd="2" destOrd="0" parTransId="{0BD00BE9-DAF3-406C-BDDA-56E9892BBCE5}" sibTransId="{31491D7E-DB5C-4256-A5A7-1BBDB2587DD5}"/>
    <dgm:cxn modelId="{E2949861-7703-4459-B4CC-8F54714B9BF0}" type="presOf" srcId="{77722BC9-4849-41ED-BA21-6B462C3F1110}" destId="{DB58A9D3-2F69-498F-8732-F8522943107C}" srcOrd="0" destOrd="0" presId="urn:microsoft.com/office/officeart/2018/2/layout/IconVerticalSolidList"/>
    <dgm:cxn modelId="{42720882-2472-43F7-AE7A-C60D4E43D906}" type="presOf" srcId="{1A9DC673-32A5-4FFB-A9F8-BE7D9C612E3D}" destId="{D7EEE9DE-83A6-42DA-920A-CD698D855AED}" srcOrd="0" destOrd="0" presId="urn:microsoft.com/office/officeart/2018/2/layout/IconVerticalSolidList"/>
    <dgm:cxn modelId="{18A75896-80E7-4A0C-9001-630FFB7A67E2}" type="presOf" srcId="{D7C5C011-2548-48F8-87E6-4C53F7EAFC4C}" destId="{7A8E05B9-CF71-45E3-A6ED-9291880F2A18}" srcOrd="0" destOrd="0" presId="urn:microsoft.com/office/officeart/2018/2/layout/IconVerticalSolidList"/>
    <dgm:cxn modelId="{CB6D7E98-DF82-4F39-A170-D2F84AD1A320}" type="presOf" srcId="{9227C09D-7BE7-455B-AFCD-EAC4AAFBA226}" destId="{22451FA2-D950-4DD5-900C-FE515B9C4838}" srcOrd="0" destOrd="0" presId="urn:microsoft.com/office/officeart/2018/2/layout/IconVerticalSolidList"/>
    <dgm:cxn modelId="{89087ADE-4B46-4F15-9CE2-0C4E4A7E4E00}" srcId="{9227C09D-7BE7-455B-AFCD-EAC4AAFBA226}" destId="{9BE616E2-5449-46E3-A768-2B38E9BAD6D5}" srcOrd="1" destOrd="0" parTransId="{12DF6E74-5297-4B33-A8D7-3537C8632A36}" sibTransId="{7F012850-2DAE-4387-8138-0217B61DA637}"/>
    <dgm:cxn modelId="{223007FA-8786-4ACA-9124-806193569221}" srcId="{9227C09D-7BE7-455B-AFCD-EAC4AAFBA226}" destId="{D7C5C011-2548-48F8-87E6-4C53F7EAFC4C}" srcOrd="0" destOrd="0" parTransId="{D479BDB8-85AE-418F-8B94-D35CB205F945}" sibTransId="{BD121D2C-EB47-47BC-94BE-B97501E033BF}"/>
    <dgm:cxn modelId="{EE60E396-BEFC-4B8B-84C0-2FC8B2EE8274}" type="presParOf" srcId="{22451FA2-D950-4DD5-900C-FE515B9C4838}" destId="{110A8B2A-7BE1-4A60-9B55-6C3F8260A0E8}" srcOrd="0" destOrd="0" presId="urn:microsoft.com/office/officeart/2018/2/layout/IconVerticalSolidList"/>
    <dgm:cxn modelId="{32CD7BE2-A720-40E9-9D40-5E6ED67C2364}" type="presParOf" srcId="{110A8B2A-7BE1-4A60-9B55-6C3F8260A0E8}" destId="{620D9138-E0F8-4BCF-9815-E9E776BC2F52}" srcOrd="0" destOrd="0" presId="urn:microsoft.com/office/officeart/2018/2/layout/IconVerticalSolidList"/>
    <dgm:cxn modelId="{49D957EB-D457-41A6-AF3A-39823238524F}" type="presParOf" srcId="{110A8B2A-7BE1-4A60-9B55-6C3F8260A0E8}" destId="{8A37F8D8-D501-4FC3-97D6-B12F204636D0}" srcOrd="1" destOrd="0" presId="urn:microsoft.com/office/officeart/2018/2/layout/IconVerticalSolidList"/>
    <dgm:cxn modelId="{E8DBB672-3EB2-4AD2-9CB4-4D46E4CA4022}" type="presParOf" srcId="{110A8B2A-7BE1-4A60-9B55-6C3F8260A0E8}" destId="{8ECB5B23-EADE-40F3-8245-62186AAEB5DE}" srcOrd="2" destOrd="0" presId="urn:microsoft.com/office/officeart/2018/2/layout/IconVerticalSolidList"/>
    <dgm:cxn modelId="{983CCBFA-6E9C-4F5C-AE47-639FA11C06C5}" type="presParOf" srcId="{110A8B2A-7BE1-4A60-9B55-6C3F8260A0E8}" destId="{7A8E05B9-CF71-45E3-A6ED-9291880F2A18}" srcOrd="3" destOrd="0" presId="urn:microsoft.com/office/officeart/2018/2/layout/IconVerticalSolidList"/>
    <dgm:cxn modelId="{94E67DB4-8B83-43DF-9025-27A29FE89A31}" type="presParOf" srcId="{22451FA2-D950-4DD5-900C-FE515B9C4838}" destId="{A3105CB1-A432-441C-BEE9-B37B0F9146D4}" srcOrd="1" destOrd="0" presId="urn:microsoft.com/office/officeart/2018/2/layout/IconVerticalSolidList"/>
    <dgm:cxn modelId="{8315B53D-FF54-44EA-AA8D-2098E551D651}" type="presParOf" srcId="{22451FA2-D950-4DD5-900C-FE515B9C4838}" destId="{92B04A28-208E-4AC8-A0FD-E2AA0E941400}" srcOrd="2" destOrd="0" presId="urn:microsoft.com/office/officeart/2018/2/layout/IconVerticalSolidList"/>
    <dgm:cxn modelId="{905E9BE3-56C1-4161-B724-012564FC65B9}" type="presParOf" srcId="{92B04A28-208E-4AC8-A0FD-E2AA0E941400}" destId="{D752BD2E-776B-4398-BEC3-5B1C748440CD}" srcOrd="0" destOrd="0" presId="urn:microsoft.com/office/officeart/2018/2/layout/IconVerticalSolidList"/>
    <dgm:cxn modelId="{49116A49-FBFD-4FD4-9AB6-DCE8F4C96593}" type="presParOf" srcId="{92B04A28-208E-4AC8-A0FD-E2AA0E941400}" destId="{6BF4B306-616C-43B2-97FA-CF5E8ACE855E}" srcOrd="1" destOrd="0" presId="urn:microsoft.com/office/officeart/2018/2/layout/IconVerticalSolidList"/>
    <dgm:cxn modelId="{E9ED4741-7998-40D9-A93A-D0D26E46F2A2}" type="presParOf" srcId="{92B04A28-208E-4AC8-A0FD-E2AA0E941400}" destId="{85DD4196-B1A6-436C-A9BB-883748D2650C}" srcOrd="2" destOrd="0" presId="urn:microsoft.com/office/officeart/2018/2/layout/IconVerticalSolidList"/>
    <dgm:cxn modelId="{A460C279-A581-4D6E-B639-04852A13925F}" type="presParOf" srcId="{92B04A28-208E-4AC8-A0FD-E2AA0E941400}" destId="{31EC054E-5B68-49A3-B077-4D106EBBC036}" srcOrd="3" destOrd="0" presId="urn:microsoft.com/office/officeart/2018/2/layout/IconVerticalSolidList"/>
    <dgm:cxn modelId="{3C06E4CE-86AC-444A-836A-7C04F8C94C2F}" type="presParOf" srcId="{22451FA2-D950-4DD5-900C-FE515B9C4838}" destId="{D5F1C2D5-FC0D-4E8F-9E70-416E10CF9208}" srcOrd="3" destOrd="0" presId="urn:microsoft.com/office/officeart/2018/2/layout/IconVerticalSolidList"/>
    <dgm:cxn modelId="{EA84B3BC-3006-4FF8-A1DE-5EB1867BD43C}" type="presParOf" srcId="{22451FA2-D950-4DD5-900C-FE515B9C4838}" destId="{8AF00828-543F-4A3C-BD8B-1AAFB9F80107}" srcOrd="4" destOrd="0" presId="urn:microsoft.com/office/officeart/2018/2/layout/IconVerticalSolidList"/>
    <dgm:cxn modelId="{AB2BE7A0-729B-4CF6-905B-AFE3223DEF38}" type="presParOf" srcId="{8AF00828-543F-4A3C-BD8B-1AAFB9F80107}" destId="{E1D152C3-FEF5-44E3-9B01-52D4D69B3EAB}" srcOrd="0" destOrd="0" presId="urn:microsoft.com/office/officeart/2018/2/layout/IconVerticalSolidList"/>
    <dgm:cxn modelId="{1407CC25-FF14-4B4A-9A28-671B507255AC}" type="presParOf" srcId="{8AF00828-543F-4A3C-BD8B-1AAFB9F80107}" destId="{F935F8A9-C884-42D0-B4EB-65F3A24DB9E9}" srcOrd="1" destOrd="0" presId="urn:microsoft.com/office/officeart/2018/2/layout/IconVerticalSolidList"/>
    <dgm:cxn modelId="{6D0B56A9-D3BC-4E09-8EB9-9518C2B8B528}" type="presParOf" srcId="{8AF00828-543F-4A3C-BD8B-1AAFB9F80107}" destId="{E83890B0-FBF8-4B61-8828-D287A12EBDB2}" srcOrd="2" destOrd="0" presId="urn:microsoft.com/office/officeart/2018/2/layout/IconVerticalSolidList"/>
    <dgm:cxn modelId="{5DEC6F3A-A071-4E4A-823F-194EBDA7E619}" type="presParOf" srcId="{8AF00828-543F-4A3C-BD8B-1AAFB9F80107}" destId="{D7EEE9DE-83A6-42DA-920A-CD698D855AED}" srcOrd="3" destOrd="0" presId="urn:microsoft.com/office/officeart/2018/2/layout/IconVerticalSolidList"/>
    <dgm:cxn modelId="{68D6C0A6-B785-4106-A83B-D274F4C8ACC9}" type="presParOf" srcId="{22451FA2-D950-4DD5-900C-FE515B9C4838}" destId="{CAD34B03-B1F5-4A39-91BE-2FD8C72B2C25}" srcOrd="5" destOrd="0" presId="urn:microsoft.com/office/officeart/2018/2/layout/IconVerticalSolidList"/>
    <dgm:cxn modelId="{556BFA31-C764-4632-AB9E-77B9A30EEB8C}" type="presParOf" srcId="{22451FA2-D950-4DD5-900C-FE515B9C4838}" destId="{0E35AACE-9D4A-40AA-948A-14C8D820F3F6}" srcOrd="6" destOrd="0" presId="urn:microsoft.com/office/officeart/2018/2/layout/IconVerticalSolidList"/>
    <dgm:cxn modelId="{398AAC3D-5C29-40EE-9688-512CEC74D88D}" type="presParOf" srcId="{0E35AACE-9D4A-40AA-948A-14C8D820F3F6}" destId="{80DF4F71-C560-4B34-9902-E02E1349CEFC}" srcOrd="0" destOrd="0" presId="urn:microsoft.com/office/officeart/2018/2/layout/IconVerticalSolidList"/>
    <dgm:cxn modelId="{0B38697E-CF62-412C-98C6-08111A425B33}" type="presParOf" srcId="{0E35AACE-9D4A-40AA-948A-14C8D820F3F6}" destId="{756F1AA3-0C3B-453B-937D-1613ED84B9F1}" srcOrd="1" destOrd="0" presId="urn:microsoft.com/office/officeart/2018/2/layout/IconVerticalSolidList"/>
    <dgm:cxn modelId="{5E3BEDBB-24AB-4748-B669-20FE6DB506EF}" type="presParOf" srcId="{0E35AACE-9D4A-40AA-948A-14C8D820F3F6}" destId="{867349DF-39A8-47BE-A091-A390D227ACAB}" srcOrd="2" destOrd="0" presId="urn:microsoft.com/office/officeart/2018/2/layout/IconVerticalSolidList"/>
    <dgm:cxn modelId="{083906A2-433B-4157-ADD8-0A192644883B}" type="presParOf" srcId="{0E35AACE-9D4A-40AA-948A-14C8D820F3F6}" destId="{DB58A9D3-2F69-498F-8732-F8522943107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4F9B1E-016E-4119-9795-BDDDC323419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D27762-037D-41BD-ADEF-F42B697E77EC}">
      <dgm:prSet phldrT="[Text]" phldr="0" custT="1"/>
      <dgm:spPr/>
      <dgm:t>
        <a:bodyPr/>
        <a:lstStyle/>
        <a:p>
          <a:pPr>
            <a:lnSpc>
              <a:spcPct val="150000"/>
            </a:lnSpc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Reflect individually</a:t>
          </a:r>
        </a:p>
      </dgm:t>
    </dgm:pt>
    <dgm:pt modelId="{FCB35EDA-6DCF-4AB2-A12F-7ABBF202268F}" type="parTrans" cxnId="{6E007F1D-0085-4E4A-904C-6EA3F46B46E8}">
      <dgm:prSet/>
      <dgm:spPr/>
      <dgm:t>
        <a:bodyPr/>
        <a:lstStyle/>
        <a:p>
          <a:endParaRPr lang="en-US"/>
        </a:p>
      </dgm:t>
    </dgm:pt>
    <dgm:pt modelId="{92D5C091-DB90-474C-962D-4129BBA3E257}" type="sibTrans" cxnId="{6E007F1D-0085-4E4A-904C-6EA3F46B46E8}">
      <dgm:prSet/>
      <dgm:spPr/>
      <dgm:t>
        <a:bodyPr/>
        <a:lstStyle/>
        <a:p>
          <a:endParaRPr lang="en-US"/>
        </a:p>
      </dgm:t>
    </dgm:pt>
    <dgm:pt modelId="{B7B17BF5-5672-44E7-B09D-05F3AC9DF1EC}">
      <dgm:prSet phldrT="[Text]" phldr="0" custT="1"/>
      <dgm:spPr/>
      <dgm:t>
        <a:bodyPr/>
        <a:lstStyle/>
        <a:p>
          <a:pPr rtl="0">
            <a:lnSpc>
              <a:spcPct val="150000"/>
            </a:lnSpc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Reflect in small groups</a:t>
          </a:r>
        </a:p>
      </dgm:t>
    </dgm:pt>
    <dgm:pt modelId="{F1C36A9F-F1CE-4C36-8856-A02C83B3C89E}" type="parTrans" cxnId="{628A737B-FAE6-4E5A-8D24-4CA47A8A3403}">
      <dgm:prSet/>
      <dgm:spPr/>
      <dgm:t>
        <a:bodyPr/>
        <a:lstStyle/>
        <a:p>
          <a:endParaRPr lang="en-US"/>
        </a:p>
      </dgm:t>
    </dgm:pt>
    <dgm:pt modelId="{3B854484-7C9A-4AC0-A2D6-758C8FC8883A}" type="sibTrans" cxnId="{628A737B-FAE6-4E5A-8D24-4CA47A8A3403}">
      <dgm:prSet/>
      <dgm:spPr/>
      <dgm:t>
        <a:bodyPr/>
        <a:lstStyle/>
        <a:p>
          <a:endParaRPr lang="en-US"/>
        </a:p>
      </dgm:t>
    </dgm:pt>
    <dgm:pt modelId="{087AC56C-C833-4B43-825C-7F99ADD8793D}">
      <dgm:prSet phldrT="[Text]" phldr="0" custT="1"/>
      <dgm:spPr/>
      <dgm:t>
        <a:bodyPr/>
        <a:lstStyle/>
        <a:p>
          <a:pPr rtl="0">
            <a:lnSpc>
              <a:spcPct val="150000"/>
            </a:lnSpc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"Vote" based on </a:t>
          </a: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  <a:sym typeface="Arial"/>
            </a:rPr>
            <a:t>findings</a:t>
          </a:r>
        </a:p>
      </dgm:t>
    </dgm:pt>
    <dgm:pt modelId="{6AB6F9CD-7C00-4E99-9F4E-531EAD22EB90}" type="parTrans" cxnId="{4D101325-ACD9-4049-AF07-4973913FCADF}">
      <dgm:prSet/>
      <dgm:spPr/>
      <dgm:t>
        <a:bodyPr/>
        <a:lstStyle/>
        <a:p>
          <a:endParaRPr lang="en-US"/>
        </a:p>
      </dgm:t>
    </dgm:pt>
    <dgm:pt modelId="{0995B9EE-8913-485D-A8A5-E369A627C119}" type="sibTrans" cxnId="{4D101325-ACD9-4049-AF07-4973913FCADF}">
      <dgm:prSet/>
      <dgm:spPr/>
      <dgm:t>
        <a:bodyPr/>
        <a:lstStyle/>
        <a:p>
          <a:endParaRPr lang="en-US"/>
        </a:p>
      </dgm:t>
    </dgm:pt>
    <dgm:pt modelId="{5478D84B-356E-4AB2-93AE-392A6E8B9B2B}">
      <dgm:prSet phldr="0" custT="1"/>
      <dgm:spPr>
        <a:solidFill>
          <a:srgbClr val="4F2984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 rtl="0"/>
          <a:r>
            <a:rPr lang="en-US" sz="4000">
              <a:solidFill>
                <a:schemeClr val="tx1"/>
              </a:solidFill>
              <a:latin typeface="PT Sans"/>
            </a:rPr>
            <a:t>Students will:</a:t>
          </a:r>
        </a:p>
      </dgm:t>
    </dgm:pt>
    <dgm:pt modelId="{36282555-0FF1-43F8-A027-9A8C540082B5}" type="parTrans" cxnId="{09277746-AE51-4816-B885-17D79C706B59}">
      <dgm:prSet/>
      <dgm:spPr/>
      <dgm:t>
        <a:bodyPr/>
        <a:lstStyle/>
        <a:p>
          <a:endParaRPr lang="en-US"/>
        </a:p>
      </dgm:t>
    </dgm:pt>
    <dgm:pt modelId="{2FBC5B58-A62B-49FF-B0F8-957D17962997}" type="sibTrans" cxnId="{09277746-AE51-4816-B885-17D79C706B59}">
      <dgm:prSet/>
      <dgm:spPr/>
      <dgm:t>
        <a:bodyPr/>
        <a:lstStyle/>
        <a:p>
          <a:endParaRPr lang="en-US"/>
        </a:p>
      </dgm:t>
    </dgm:pt>
    <dgm:pt modelId="{02F2D050-2784-4F8C-B339-3C47889C2205}" type="pres">
      <dgm:prSet presAssocID="{894F9B1E-016E-4119-9795-BDDDC3234192}" presName="linear" presStyleCnt="0">
        <dgm:presLayoutVars>
          <dgm:animLvl val="lvl"/>
          <dgm:resizeHandles val="exact"/>
        </dgm:presLayoutVars>
      </dgm:prSet>
      <dgm:spPr/>
    </dgm:pt>
    <dgm:pt modelId="{32450FD9-D1B6-47DB-8DAC-E46F8F18222D}" type="pres">
      <dgm:prSet presAssocID="{5478D84B-356E-4AB2-93AE-392A6E8B9B2B}" presName="parentText" presStyleLbl="node1" presStyleIdx="0" presStyleCnt="1" custScaleY="89978" custLinFactNeighborX="-648" custLinFactNeighborY="-266">
        <dgm:presLayoutVars>
          <dgm:chMax val="0"/>
          <dgm:bulletEnabled val="1"/>
        </dgm:presLayoutVars>
      </dgm:prSet>
      <dgm:spPr>
        <a:xfrm>
          <a:off x="0" y="10211"/>
          <a:ext cx="6456362" cy="1078008"/>
        </a:xfrm>
        <a:prstGeom prst="roundRect">
          <a:avLst/>
        </a:prstGeom>
      </dgm:spPr>
    </dgm:pt>
    <dgm:pt modelId="{642007AD-5EF8-403E-8EFD-B92756C30F93}" type="pres">
      <dgm:prSet presAssocID="{5478D84B-356E-4AB2-93AE-392A6E8B9B2B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6E007F1D-0085-4E4A-904C-6EA3F46B46E8}" srcId="{5478D84B-356E-4AB2-93AE-392A6E8B9B2B}" destId="{D4D27762-037D-41BD-ADEF-F42B697E77EC}" srcOrd="0" destOrd="0" parTransId="{FCB35EDA-6DCF-4AB2-A12F-7ABBF202268F}" sibTransId="{92D5C091-DB90-474C-962D-4129BBA3E257}"/>
    <dgm:cxn modelId="{4D101325-ACD9-4049-AF07-4973913FCADF}" srcId="{5478D84B-356E-4AB2-93AE-392A6E8B9B2B}" destId="{087AC56C-C833-4B43-825C-7F99ADD8793D}" srcOrd="2" destOrd="0" parTransId="{6AB6F9CD-7C00-4E99-9F4E-531EAD22EB90}" sibTransId="{0995B9EE-8913-485D-A8A5-E369A627C119}"/>
    <dgm:cxn modelId="{09277746-AE51-4816-B885-17D79C706B59}" srcId="{894F9B1E-016E-4119-9795-BDDDC3234192}" destId="{5478D84B-356E-4AB2-93AE-392A6E8B9B2B}" srcOrd="0" destOrd="0" parTransId="{36282555-0FF1-43F8-A027-9A8C540082B5}" sibTransId="{2FBC5B58-A62B-49FF-B0F8-957D17962997}"/>
    <dgm:cxn modelId="{011AFA50-831E-48B1-8672-D1B679B72249}" type="presOf" srcId="{087AC56C-C833-4B43-825C-7F99ADD8793D}" destId="{642007AD-5EF8-403E-8EFD-B92756C30F93}" srcOrd="0" destOrd="2" presId="urn:microsoft.com/office/officeart/2005/8/layout/vList2"/>
    <dgm:cxn modelId="{628A737B-FAE6-4E5A-8D24-4CA47A8A3403}" srcId="{5478D84B-356E-4AB2-93AE-392A6E8B9B2B}" destId="{B7B17BF5-5672-44E7-B09D-05F3AC9DF1EC}" srcOrd="1" destOrd="0" parTransId="{F1C36A9F-F1CE-4C36-8856-A02C83B3C89E}" sibTransId="{3B854484-7C9A-4AC0-A2D6-758C8FC8883A}"/>
    <dgm:cxn modelId="{360AB287-6061-4444-AD0F-AF99B79A3AA1}" type="presOf" srcId="{894F9B1E-016E-4119-9795-BDDDC3234192}" destId="{02F2D050-2784-4F8C-B339-3C47889C2205}" srcOrd="0" destOrd="0" presId="urn:microsoft.com/office/officeart/2005/8/layout/vList2"/>
    <dgm:cxn modelId="{D85FFBA2-75AF-4CD9-9F4A-FEF40093E073}" type="presOf" srcId="{B7B17BF5-5672-44E7-B09D-05F3AC9DF1EC}" destId="{642007AD-5EF8-403E-8EFD-B92756C30F93}" srcOrd="0" destOrd="1" presId="urn:microsoft.com/office/officeart/2005/8/layout/vList2"/>
    <dgm:cxn modelId="{87FD23C0-8E1F-40FD-B4BA-AD88E2DD1A07}" type="presOf" srcId="{D4D27762-037D-41BD-ADEF-F42B697E77EC}" destId="{642007AD-5EF8-403E-8EFD-B92756C30F93}" srcOrd="0" destOrd="0" presId="urn:microsoft.com/office/officeart/2005/8/layout/vList2"/>
    <dgm:cxn modelId="{04AA3BC7-5A93-4599-A603-A16D0D8AB85C}" type="presOf" srcId="{5478D84B-356E-4AB2-93AE-392A6E8B9B2B}" destId="{32450FD9-D1B6-47DB-8DAC-E46F8F18222D}" srcOrd="0" destOrd="0" presId="urn:microsoft.com/office/officeart/2005/8/layout/vList2"/>
    <dgm:cxn modelId="{F592A76D-360A-4029-A949-407C4ACFAE71}" type="presParOf" srcId="{02F2D050-2784-4F8C-B339-3C47889C2205}" destId="{32450FD9-D1B6-47DB-8DAC-E46F8F18222D}" srcOrd="0" destOrd="0" presId="urn:microsoft.com/office/officeart/2005/8/layout/vList2"/>
    <dgm:cxn modelId="{09E44F48-0EA6-4643-8B1C-BA2A36FB3301}" type="presParOf" srcId="{02F2D050-2784-4F8C-B339-3C47889C2205}" destId="{642007AD-5EF8-403E-8EFD-B92756C30F93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E1A47F-48EE-4CD7-A018-1288D509F8A0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664111-F20E-4F98-B6F2-46F581F96B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T Sans"/>
            </a:rPr>
            <a:t>CITL Facilitator will gather data and generate a report within 48 hours. </a:t>
          </a:r>
        </a:p>
      </dgm:t>
    </dgm:pt>
    <dgm:pt modelId="{57D57E93-B164-4C27-BDC0-FBC75A2ECD0A}" type="parTrans" cxnId="{69267533-6561-4D42-A7FA-2A2523C2AAAE}">
      <dgm:prSet/>
      <dgm:spPr/>
      <dgm:t>
        <a:bodyPr/>
        <a:lstStyle/>
        <a:p>
          <a:endParaRPr lang="en-US"/>
        </a:p>
      </dgm:t>
    </dgm:pt>
    <dgm:pt modelId="{7D27FF81-26F3-4202-8AE2-9CBA88158E96}" type="sibTrans" cxnId="{69267533-6561-4D42-A7FA-2A2523C2AAAE}">
      <dgm:prSet/>
      <dgm:spPr/>
      <dgm:t>
        <a:bodyPr/>
        <a:lstStyle/>
        <a:p>
          <a:endParaRPr lang="en-US"/>
        </a:p>
      </dgm:t>
    </dgm:pt>
    <dgm:pt modelId="{447FBC8D-6E25-4DCB-B66A-F47AFFAC87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>
              <a:latin typeface="PT Sans"/>
            </a:rPr>
            <a:t>Facilitator and Instructor can meet again to discuss feedback.</a:t>
          </a:r>
        </a:p>
      </dgm:t>
    </dgm:pt>
    <dgm:pt modelId="{D6CEEF76-BF46-4E68-881B-D561914D14B3}" type="parTrans" cxnId="{C283F5E7-0AC2-40DE-8D94-A2B5E55D0A55}">
      <dgm:prSet/>
      <dgm:spPr/>
      <dgm:t>
        <a:bodyPr/>
        <a:lstStyle/>
        <a:p>
          <a:endParaRPr lang="en-US"/>
        </a:p>
      </dgm:t>
    </dgm:pt>
    <dgm:pt modelId="{A6D4FB20-8B71-4798-B512-CB48E522A134}" type="sibTrans" cxnId="{C283F5E7-0AC2-40DE-8D94-A2B5E55D0A55}">
      <dgm:prSet/>
      <dgm:spPr/>
      <dgm:t>
        <a:bodyPr/>
        <a:lstStyle/>
        <a:p>
          <a:endParaRPr lang="en-US"/>
        </a:p>
      </dgm:t>
    </dgm:pt>
    <dgm:pt modelId="{3820F1EB-FAE4-48FC-942C-DA59979747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PT Sans"/>
            </a:rPr>
            <a:t>Instructor takes results back to class and discusses with students.</a:t>
          </a:r>
        </a:p>
      </dgm:t>
    </dgm:pt>
    <dgm:pt modelId="{56F6C652-FEFA-43A2-9B70-746404D94D89}" type="parTrans" cxnId="{F56AD095-73F0-4835-9EEF-955AA8458A83}">
      <dgm:prSet/>
      <dgm:spPr/>
      <dgm:t>
        <a:bodyPr/>
        <a:lstStyle/>
        <a:p>
          <a:endParaRPr lang="en-US"/>
        </a:p>
      </dgm:t>
    </dgm:pt>
    <dgm:pt modelId="{60E28686-9031-4050-9DCE-EA2652EB5FD6}" type="sibTrans" cxnId="{F56AD095-73F0-4835-9EEF-955AA8458A83}">
      <dgm:prSet/>
      <dgm:spPr/>
      <dgm:t>
        <a:bodyPr/>
        <a:lstStyle/>
        <a:p>
          <a:endParaRPr lang="en-US"/>
        </a:p>
      </dgm:t>
    </dgm:pt>
    <dgm:pt modelId="{1609EB7F-DCA8-4915-8620-AFABA1E1F5A7}" type="pres">
      <dgm:prSet presAssocID="{F6E1A47F-48EE-4CD7-A018-1288D509F8A0}" presName="root" presStyleCnt="0">
        <dgm:presLayoutVars>
          <dgm:dir/>
          <dgm:resizeHandles val="exact"/>
        </dgm:presLayoutVars>
      </dgm:prSet>
      <dgm:spPr/>
    </dgm:pt>
    <dgm:pt modelId="{08F39A0B-C6FB-47F2-96A3-D10461FE78A2}" type="pres">
      <dgm:prSet presAssocID="{83664111-F20E-4F98-B6F2-46F581F96BBB}" presName="compNode" presStyleCnt="0"/>
      <dgm:spPr/>
    </dgm:pt>
    <dgm:pt modelId="{9488865E-F512-4CAB-A1FA-112A8FB20314}" type="pres">
      <dgm:prSet presAssocID="{83664111-F20E-4F98-B6F2-46F581F96BBB}" presName="bgRect" presStyleLbl="bgShp" presStyleIdx="0" presStyleCnt="3"/>
      <dgm:spPr/>
    </dgm:pt>
    <dgm:pt modelId="{FA1B22B5-6C0F-4502-A1BE-9766348662AC}" type="pres">
      <dgm:prSet presAssocID="{83664111-F20E-4F98-B6F2-46F581F96BBB}" presName="iconRect" presStyleLbl="node1" presStyleIdx="0" presStyleCnt="3" custLinFactNeighborX="-14892" custLinFactNeighborY="-628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7BB64571-31D4-4638-B64D-B39C8C10B2CD}" type="pres">
      <dgm:prSet presAssocID="{83664111-F20E-4F98-B6F2-46F581F96BBB}" presName="spaceRect" presStyleCnt="0"/>
      <dgm:spPr/>
    </dgm:pt>
    <dgm:pt modelId="{78928AD9-4874-4144-A8B1-1F8B1528F83C}" type="pres">
      <dgm:prSet presAssocID="{83664111-F20E-4F98-B6F2-46F581F96BBB}" presName="parTx" presStyleLbl="revTx" presStyleIdx="0" presStyleCnt="3" custScaleX="123201" custLinFactY="41348" custLinFactNeighborX="-12149" custLinFactNeighborY="100000">
        <dgm:presLayoutVars>
          <dgm:chMax val="0"/>
          <dgm:chPref val="0"/>
        </dgm:presLayoutVars>
      </dgm:prSet>
      <dgm:spPr/>
    </dgm:pt>
    <dgm:pt modelId="{24150CF5-6A50-41B1-A440-957B827F6165}" type="pres">
      <dgm:prSet presAssocID="{7D27FF81-26F3-4202-8AE2-9CBA88158E96}" presName="sibTrans" presStyleCnt="0"/>
      <dgm:spPr/>
    </dgm:pt>
    <dgm:pt modelId="{01C7F662-985F-4261-8095-A4A86445B872}" type="pres">
      <dgm:prSet presAssocID="{447FBC8D-6E25-4DCB-B66A-F47AFFAC8796}" presName="compNode" presStyleCnt="0"/>
      <dgm:spPr/>
    </dgm:pt>
    <dgm:pt modelId="{531E5B56-1FC7-4B0E-A020-874C08784349}" type="pres">
      <dgm:prSet presAssocID="{447FBC8D-6E25-4DCB-B66A-F47AFFAC8796}" presName="bgRect" presStyleLbl="bgShp" presStyleIdx="1" presStyleCnt="3" custLinFactNeighborX="3358"/>
      <dgm:spPr/>
    </dgm:pt>
    <dgm:pt modelId="{D7B840C3-020A-47F7-B488-94F2E6391809}" type="pres">
      <dgm:prSet presAssocID="{447FBC8D-6E25-4DCB-B66A-F47AFFAC8796}" presName="iconRect" presStyleLbl="node1" presStyleIdx="1" presStyleCnt="3" custLinFactNeighborX="-24416" custLinFactNeighborY="1059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C66F8201-45B5-4D4B-A8A4-13B5D768BA4E}" type="pres">
      <dgm:prSet presAssocID="{447FBC8D-6E25-4DCB-B66A-F47AFFAC8796}" presName="spaceRect" presStyleCnt="0"/>
      <dgm:spPr/>
    </dgm:pt>
    <dgm:pt modelId="{F87ED9F2-9658-48F7-8160-F7C662D874BE}" type="pres">
      <dgm:prSet presAssocID="{447FBC8D-6E25-4DCB-B66A-F47AFFAC8796}" presName="parTx" presStyleLbl="revTx" presStyleIdx="1" presStyleCnt="3" custScaleX="123849" custScaleY="69656" custLinFactY="57954" custLinFactNeighborX="-11267" custLinFactNeighborY="100000">
        <dgm:presLayoutVars>
          <dgm:chMax val="0"/>
          <dgm:chPref val="0"/>
        </dgm:presLayoutVars>
      </dgm:prSet>
      <dgm:spPr/>
    </dgm:pt>
    <dgm:pt modelId="{70C5E7AB-3E13-46C9-A3C9-992578D63F6B}" type="pres">
      <dgm:prSet presAssocID="{A6D4FB20-8B71-4798-B512-CB48E522A134}" presName="sibTrans" presStyleCnt="0"/>
      <dgm:spPr/>
    </dgm:pt>
    <dgm:pt modelId="{9F356BAD-9848-4E92-90A4-2D1895765BB4}" type="pres">
      <dgm:prSet presAssocID="{3820F1EB-FAE4-48FC-942C-DA5997974750}" presName="compNode" presStyleCnt="0"/>
      <dgm:spPr/>
    </dgm:pt>
    <dgm:pt modelId="{7DBCFE1D-DEE9-40C7-A1F8-9B0A97EDC137}" type="pres">
      <dgm:prSet presAssocID="{3820F1EB-FAE4-48FC-942C-DA5997974750}" presName="bgRect" presStyleLbl="bgShp" presStyleIdx="2" presStyleCnt="3"/>
      <dgm:spPr/>
    </dgm:pt>
    <dgm:pt modelId="{7157DDE5-702D-4AE8-8A40-FDC71E455D60}" type="pres">
      <dgm:prSet presAssocID="{3820F1EB-FAE4-48FC-942C-DA5997974750}" presName="iconRect" presStyleLbl="node1" presStyleIdx="2" presStyleCnt="3" custLinFactNeighborX="-14892" custLinFactNeighborY="55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42B5A230-12B7-4C98-AD7D-ED288C56B271}" type="pres">
      <dgm:prSet presAssocID="{3820F1EB-FAE4-48FC-942C-DA5997974750}" presName="spaceRect" presStyleCnt="0"/>
      <dgm:spPr/>
    </dgm:pt>
    <dgm:pt modelId="{4612AB94-3BC2-491B-A3F9-A20FE8200786}" type="pres">
      <dgm:prSet presAssocID="{3820F1EB-FAE4-48FC-942C-DA5997974750}" presName="parTx" presStyleLbl="revTx" presStyleIdx="2" presStyleCnt="3" custScaleX="105689" custLinFactY="64754" custLinFactNeighborX="-16364" custLinFactNeighborY="100000">
        <dgm:presLayoutVars>
          <dgm:chMax val="0"/>
          <dgm:chPref val="0"/>
        </dgm:presLayoutVars>
      </dgm:prSet>
      <dgm:spPr/>
    </dgm:pt>
  </dgm:ptLst>
  <dgm:cxnLst>
    <dgm:cxn modelId="{7EF15215-EE0B-4EA9-8A79-23D699515AB4}" type="presOf" srcId="{F6E1A47F-48EE-4CD7-A018-1288D509F8A0}" destId="{1609EB7F-DCA8-4915-8620-AFABA1E1F5A7}" srcOrd="0" destOrd="0" presId="urn:microsoft.com/office/officeart/2018/2/layout/IconVerticalSolidList"/>
    <dgm:cxn modelId="{40036D23-0F27-47C6-984A-F0FD353EFD70}" type="presOf" srcId="{3820F1EB-FAE4-48FC-942C-DA5997974750}" destId="{4612AB94-3BC2-491B-A3F9-A20FE8200786}" srcOrd="0" destOrd="0" presId="urn:microsoft.com/office/officeart/2018/2/layout/IconVerticalSolidList"/>
    <dgm:cxn modelId="{9070BF32-9F40-4A83-8BA0-B236A5391740}" type="presOf" srcId="{83664111-F20E-4F98-B6F2-46F581F96BBB}" destId="{78928AD9-4874-4144-A8B1-1F8B1528F83C}" srcOrd="0" destOrd="0" presId="urn:microsoft.com/office/officeart/2018/2/layout/IconVerticalSolidList"/>
    <dgm:cxn modelId="{69267533-6561-4D42-A7FA-2A2523C2AAAE}" srcId="{F6E1A47F-48EE-4CD7-A018-1288D509F8A0}" destId="{83664111-F20E-4F98-B6F2-46F581F96BBB}" srcOrd="0" destOrd="0" parTransId="{57D57E93-B164-4C27-BDC0-FBC75A2ECD0A}" sibTransId="{7D27FF81-26F3-4202-8AE2-9CBA88158E96}"/>
    <dgm:cxn modelId="{06340F7A-AE03-42F7-A7A1-6C51E1478E80}" type="presOf" srcId="{447FBC8D-6E25-4DCB-B66A-F47AFFAC8796}" destId="{F87ED9F2-9658-48F7-8160-F7C662D874BE}" srcOrd="0" destOrd="0" presId="urn:microsoft.com/office/officeart/2018/2/layout/IconVerticalSolidList"/>
    <dgm:cxn modelId="{F56AD095-73F0-4835-9EEF-955AA8458A83}" srcId="{F6E1A47F-48EE-4CD7-A018-1288D509F8A0}" destId="{3820F1EB-FAE4-48FC-942C-DA5997974750}" srcOrd="2" destOrd="0" parTransId="{56F6C652-FEFA-43A2-9B70-746404D94D89}" sibTransId="{60E28686-9031-4050-9DCE-EA2652EB5FD6}"/>
    <dgm:cxn modelId="{C283F5E7-0AC2-40DE-8D94-A2B5E55D0A55}" srcId="{F6E1A47F-48EE-4CD7-A018-1288D509F8A0}" destId="{447FBC8D-6E25-4DCB-B66A-F47AFFAC8796}" srcOrd="1" destOrd="0" parTransId="{D6CEEF76-BF46-4E68-881B-D561914D14B3}" sibTransId="{A6D4FB20-8B71-4798-B512-CB48E522A134}"/>
    <dgm:cxn modelId="{AD133ED7-DC61-4FA6-87CD-7917C8182EE4}" type="presParOf" srcId="{1609EB7F-DCA8-4915-8620-AFABA1E1F5A7}" destId="{08F39A0B-C6FB-47F2-96A3-D10461FE78A2}" srcOrd="0" destOrd="0" presId="urn:microsoft.com/office/officeart/2018/2/layout/IconVerticalSolidList"/>
    <dgm:cxn modelId="{A890A016-10FE-42D6-8618-C2057B1EB930}" type="presParOf" srcId="{08F39A0B-C6FB-47F2-96A3-D10461FE78A2}" destId="{9488865E-F512-4CAB-A1FA-112A8FB20314}" srcOrd="0" destOrd="0" presId="urn:microsoft.com/office/officeart/2018/2/layout/IconVerticalSolidList"/>
    <dgm:cxn modelId="{D5DC8316-C4DA-4013-92B5-725D076DCCA5}" type="presParOf" srcId="{08F39A0B-C6FB-47F2-96A3-D10461FE78A2}" destId="{FA1B22B5-6C0F-4502-A1BE-9766348662AC}" srcOrd="1" destOrd="0" presId="urn:microsoft.com/office/officeart/2018/2/layout/IconVerticalSolidList"/>
    <dgm:cxn modelId="{332C213F-CCC9-4CB4-B3C1-45CE9BEF9A69}" type="presParOf" srcId="{08F39A0B-C6FB-47F2-96A3-D10461FE78A2}" destId="{7BB64571-31D4-4638-B64D-B39C8C10B2CD}" srcOrd="2" destOrd="0" presId="urn:microsoft.com/office/officeart/2018/2/layout/IconVerticalSolidList"/>
    <dgm:cxn modelId="{F79ED6B4-AD2C-4238-8540-B3C8B0BB3E20}" type="presParOf" srcId="{08F39A0B-C6FB-47F2-96A3-D10461FE78A2}" destId="{78928AD9-4874-4144-A8B1-1F8B1528F83C}" srcOrd="3" destOrd="0" presId="urn:microsoft.com/office/officeart/2018/2/layout/IconVerticalSolidList"/>
    <dgm:cxn modelId="{02905288-BD9B-4491-9B21-95B6D460F710}" type="presParOf" srcId="{1609EB7F-DCA8-4915-8620-AFABA1E1F5A7}" destId="{24150CF5-6A50-41B1-A440-957B827F6165}" srcOrd="1" destOrd="0" presId="urn:microsoft.com/office/officeart/2018/2/layout/IconVerticalSolidList"/>
    <dgm:cxn modelId="{E55FAFF4-863A-4077-A0E5-DE3A4BDF7E53}" type="presParOf" srcId="{1609EB7F-DCA8-4915-8620-AFABA1E1F5A7}" destId="{01C7F662-985F-4261-8095-A4A86445B872}" srcOrd="2" destOrd="0" presId="urn:microsoft.com/office/officeart/2018/2/layout/IconVerticalSolidList"/>
    <dgm:cxn modelId="{2E2CF355-A9CE-440E-86D1-5A0B166F80A5}" type="presParOf" srcId="{01C7F662-985F-4261-8095-A4A86445B872}" destId="{531E5B56-1FC7-4B0E-A020-874C08784349}" srcOrd="0" destOrd="0" presId="urn:microsoft.com/office/officeart/2018/2/layout/IconVerticalSolidList"/>
    <dgm:cxn modelId="{A2E93F85-E089-4C66-AEB5-DDE69EC70F3A}" type="presParOf" srcId="{01C7F662-985F-4261-8095-A4A86445B872}" destId="{D7B840C3-020A-47F7-B488-94F2E6391809}" srcOrd="1" destOrd="0" presId="urn:microsoft.com/office/officeart/2018/2/layout/IconVerticalSolidList"/>
    <dgm:cxn modelId="{406FEDFB-4EBC-4D76-B604-026DEE9DEC07}" type="presParOf" srcId="{01C7F662-985F-4261-8095-A4A86445B872}" destId="{C66F8201-45B5-4D4B-A8A4-13B5D768BA4E}" srcOrd="2" destOrd="0" presId="urn:microsoft.com/office/officeart/2018/2/layout/IconVerticalSolidList"/>
    <dgm:cxn modelId="{E96C4908-FEBD-4A74-829B-6BC979536CD6}" type="presParOf" srcId="{01C7F662-985F-4261-8095-A4A86445B872}" destId="{F87ED9F2-9658-48F7-8160-F7C662D874BE}" srcOrd="3" destOrd="0" presId="urn:microsoft.com/office/officeart/2018/2/layout/IconVerticalSolidList"/>
    <dgm:cxn modelId="{92168732-0E64-4B16-BBB7-CE3F2AE35DB6}" type="presParOf" srcId="{1609EB7F-DCA8-4915-8620-AFABA1E1F5A7}" destId="{70C5E7AB-3E13-46C9-A3C9-992578D63F6B}" srcOrd="3" destOrd="0" presId="urn:microsoft.com/office/officeart/2018/2/layout/IconVerticalSolidList"/>
    <dgm:cxn modelId="{1A90AEA1-B8D1-4693-BBFF-7D9E19806DB8}" type="presParOf" srcId="{1609EB7F-DCA8-4915-8620-AFABA1E1F5A7}" destId="{9F356BAD-9848-4E92-90A4-2D1895765BB4}" srcOrd="4" destOrd="0" presId="urn:microsoft.com/office/officeart/2018/2/layout/IconVerticalSolidList"/>
    <dgm:cxn modelId="{C06D9769-3B83-4594-9A6B-2A0FC7AAED2C}" type="presParOf" srcId="{9F356BAD-9848-4E92-90A4-2D1895765BB4}" destId="{7DBCFE1D-DEE9-40C7-A1F8-9B0A97EDC137}" srcOrd="0" destOrd="0" presId="urn:microsoft.com/office/officeart/2018/2/layout/IconVerticalSolidList"/>
    <dgm:cxn modelId="{E3B8C715-82BF-4448-AA30-A8A0AE0E70E1}" type="presParOf" srcId="{9F356BAD-9848-4E92-90A4-2D1895765BB4}" destId="{7157DDE5-702D-4AE8-8A40-FDC71E455D60}" srcOrd="1" destOrd="0" presId="urn:microsoft.com/office/officeart/2018/2/layout/IconVerticalSolidList"/>
    <dgm:cxn modelId="{EFA6DC1D-440E-43CD-9D90-B7A3E755791C}" type="presParOf" srcId="{9F356BAD-9848-4E92-90A4-2D1895765BB4}" destId="{42B5A230-12B7-4C98-AD7D-ED288C56B271}" srcOrd="2" destOrd="0" presId="urn:microsoft.com/office/officeart/2018/2/layout/IconVerticalSolidList"/>
    <dgm:cxn modelId="{ECD8BF56-3921-4391-9F06-1074EB97B050}" type="presParOf" srcId="{9F356BAD-9848-4E92-90A4-2D1895765BB4}" destId="{4612AB94-3BC2-491B-A3F9-A20FE82007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2CF135-763C-431F-B946-BFA284BA0A8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4B37C4F-38BE-45BD-BE85-91F3E339A1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Centralized Video Management</a:t>
          </a:r>
          <a:endParaRPr lang="en-US" b="0"/>
        </a:p>
      </dgm:t>
    </dgm:pt>
    <dgm:pt modelId="{7C9FEA7E-007E-4B95-9767-E3C0FEEA5A28}" type="parTrans" cxnId="{319DD68F-86D4-4F6C-8EF1-54A2E0097487}">
      <dgm:prSet/>
      <dgm:spPr/>
      <dgm:t>
        <a:bodyPr/>
        <a:lstStyle/>
        <a:p>
          <a:endParaRPr lang="en-US"/>
        </a:p>
      </dgm:t>
    </dgm:pt>
    <dgm:pt modelId="{14A3B12D-8312-4EBF-A3BB-1F8E8C58443C}" type="sibTrans" cxnId="{319DD68F-86D4-4F6C-8EF1-54A2E0097487}">
      <dgm:prSet/>
      <dgm:spPr/>
      <dgm:t>
        <a:bodyPr/>
        <a:lstStyle/>
        <a:p>
          <a:endParaRPr lang="en-US"/>
        </a:p>
      </dgm:t>
    </dgm:pt>
    <dgm:pt modelId="{CE5FF576-6781-4FE8-88BF-4392A3A46D4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Easy Video Embedding</a:t>
          </a:r>
          <a:endParaRPr lang="en-US" b="0"/>
        </a:p>
      </dgm:t>
    </dgm:pt>
    <dgm:pt modelId="{9DD7B3A4-68DD-4D0C-8B9E-8ED91F3ED3EE}" type="parTrans" cxnId="{AC239052-B56A-4A2A-A3BE-4B587FE364C6}">
      <dgm:prSet/>
      <dgm:spPr/>
      <dgm:t>
        <a:bodyPr/>
        <a:lstStyle/>
        <a:p>
          <a:endParaRPr lang="en-US"/>
        </a:p>
      </dgm:t>
    </dgm:pt>
    <dgm:pt modelId="{4743567D-DBBD-4980-A82B-6186745F9322}" type="sibTrans" cxnId="{AC239052-B56A-4A2A-A3BE-4B587FE364C6}">
      <dgm:prSet/>
      <dgm:spPr/>
      <dgm:t>
        <a:bodyPr/>
        <a:lstStyle/>
        <a:p>
          <a:endParaRPr lang="en-US"/>
        </a:p>
      </dgm:t>
    </dgm:pt>
    <dgm:pt modelId="{A0E9E3EB-EEFE-46A1-8840-9A6EB6EA0EA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Video Analytics</a:t>
          </a:r>
          <a:endParaRPr lang="en-US" b="0"/>
        </a:p>
      </dgm:t>
    </dgm:pt>
    <dgm:pt modelId="{E52CD8AB-23A7-4EDA-B3D3-0CC181FCDDD1}" type="parTrans" cxnId="{AC3D0632-52EB-4077-A764-DEB2AF989FD4}">
      <dgm:prSet/>
      <dgm:spPr/>
      <dgm:t>
        <a:bodyPr/>
        <a:lstStyle/>
        <a:p>
          <a:endParaRPr lang="en-US"/>
        </a:p>
      </dgm:t>
    </dgm:pt>
    <dgm:pt modelId="{9A450410-5931-4DC5-8F00-B7474AF47A67}" type="sibTrans" cxnId="{AC3D0632-52EB-4077-A764-DEB2AF989FD4}">
      <dgm:prSet/>
      <dgm:spPr/>
      <dgm:t>
        <a:bodyPr/>
        <a:lstStyle/>
        <a:p>
          <a:endParaRPr lang="en-US"/>
        </a:p>
      </dgm:t>
    </dgm:pt>
    <dgm:pt modelId="{275A3B56-C8BD-4A4D-A720-5F4160C966A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Captioning and Accessibility</a:t>
          </a:r>
          <a:endParaRPr lang="en-US" b="0"/>
        </a:p>
      </dgm:t>
    </dgm:pt>
    <dgm:pt modelId="{77D592E9-BBB7-49DD-BFED-7A70D8A5EC62}" type="parTrans" cxnId="{02A7F346-430A-40D5-B1CE-29CF471C108B}">
      <dgm:prSet/>
      <dgm:spPr/>
      <dgm:t>
        <a:bodyPr/>
        <a:lstStyle/>
        <a:p>
          <a:endParaRPr lang="en-US"/>
        </a:p>
      </dgm:t>
    </dgm:pt>
    <dgm:pt modelId="{1FB27B9E-6C36-48A6-890C-222392A522CF}" type="sibTrans" cxnId="{02A7F346-430A-40D5-B1CE-29CF471C108B}">
      <dgm:prSet/>
      <dgm:spPr/>
      <dgm:t>
        <a:bodyPr/>
        <a:lstStyle/>
        <a:p>
          <a:endParaRPr lang="en-US"/>
        </a:p>
      </dgm:t>
    </dgm:pt>
    <dgm:pt modelId="{57B62B88-AC64-4B75-9A27-2EF481230189}" type="pres">
      <dgm:prSet presAssocID="{182CF135-763C-431F-B946-BFA284BA0A81}" presName="root" presStyleCnt="0">
        <dgm:presLayoutVars>
          <dgm:dir/>
          <dgm:resizeHandles val="exact"/>
        </dgm:presLayoutVars>
      </dgm:prSet>
      <dgm:spPr/>
    </dgm:pt>
    <dgm:pt modelId="{F772B6EA-E17F-423F-9327-1CBCD8BB577D}" type="pres">
      <dgm:prSet presAssocID="{D4B37C4F-38BE-45BD-BE85-91F3E339A1E5}" presName="compNode" presStyleCnt="0"/>
      <dgm:spPr/>
    </dgm:pt>
    <dgm:pt modelId="{B7B790BD-6936-440C-A901-D4DA11D7BC6A}" type="pres">
      <dgm:prSet presAssocID="{D4B37C4F-38BE-45BD-BE85-91F3E339A1E5}" presName="bgRect" presStyleLbl="bgShp" presStyleIdx="0" presStyleCnt="4"/>
      <dgm:spPr/>
    </dgm:pt>
    <dgm:pt modelId="{BBDC504C-2DB0-4215-BE95-D1EE02830B03}" type="pres">
      <dgm:prSet presAssocID="{D4B37C4F-38BE-45BD-BE85-91F3E339A1E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Generic"/>
        </a:ext>
      </dgm:extLst>
    </dgm:pt>
    <dgm:pt modelId="{DA8C2D69-3583-49CE-BFB4-A1D6F1918B6D}" type="pres">
      <dgm:prSet presAssocID="{D4B37C4F-38BE-45BD-BE85-91F3E339A1E5}" presName="spaceRect" presStyleCnt="0"/>
      <dgm:spPr/>
    </dgm:pt>
    <dgm:pt modelId="{D2A9001D-E9C3-4572-A2BD-4CB1ECD4E9C0}" type="pres">
      <dgm:prSet presAssocID="{D4B37C4F-38BE-45BD-BE85-91F3E339A1E5}" presName="parTx" presStyleLbl="revTx" presStyleIdx="0" presStyleCnt="4">
        <dgm:presLayoutVars>
          <dgm:chMax val="0"/>
          <dgm:chPref val="0"/>
        </dgm:presLayoutVars>
      </dgm:prSet>
      <dgm:spPr/>
    </dgm:pt>
    <dgm:pt modelId="{30FF7AE2-7C2D-462E-8BCD-7A12DF141B86}" type="pres">
      <dgm:prSet presAssocID="{14A3B12D-8312-4EBF-A3BB-1F8E8C58443C}" presName="sibTrans" presStyleCnt="0"/>
      <dgm:spPr/>
    </dgm:pt>
    <dgm:pt modelId="{1E3023E3-EEEA-40AF-9A03-9AAF66AC10F8}" type="pres">
      <dgm:prSet presAssocID="{CE5FF576-6781-4FE8-88BF-4392A3A46D49}" presName="compNode" presStyleCnt="0"/>
      <dgm:spPr/>
    </dgm:pt>
    <dgm:pt modelId="{A005379D-C08A-4F9A-8A58-1585D976780D}" type="pres">
      <dgm:prSet presAssocID="{CE5FF576-6781-4FE8-88BF-4392A3A46D49}" presName="bgRect" presStyleLbl="bgShp" presStyleIdx="1" presStyleCnt="4"/>
      <dgm:spPr/>
    </dgm:pt>
    <dgm:pt modelId="{5ACF8F4E-5DDF-49E6-A640-1CF958621664}" type="pres">
      <dgm:prSet presAssocID="{CE5FF576-6781-4FE8-88BF-4392A3A46D4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sktop Screenshot"/>
        </a:ext>
      </dgm:extLst>
    </dgm:pt>
    <dgm:pt modelId="{C91AA8C2-B920-4AFF-8F8F-EAA1DFC79954}" type="pres">
      <dgm:prSet presAssocID="{CE5FF576-6781-4FE8-88BF-4392A3A46D49}" presName="spaceRect" presStyleCnt="0"/>
      <dgm:spPr/>
    </dgm:pt>
    <dgm:pt modelId="{2D03BEDB-495C-46D5-B52D-427E946085E5}" type="pres">
      <dgm:prSet presAssocID="{CE5FF576-6781-4FE8-88BF-4392A3A46D49}" presName="parTx" presStyleLbl="revTx" presStyleIdx="1" presStyleCnt="4">
        <dgm:presLayoutVars>
          <dgm:chMax val="0"/>
          <dgm:chPref val="0"/>
        </dgm:presLayoutVars>
      </dgm:prSet>
      <dgm:spPr/>
    </dgm:pt>
    <dgm:pt modelId="{B0A668B6-F374-4AC5-9658-29636BBED8FF}" type="pres">
      <dgm:prSet presAssocID="{4743567D-DBBD-4980-A82B-6186745F9322}" presName="sibTrans" presStyleCnt="0"/>
      <dgm:spPr/>
    </dgm:pt>
    <dgm:pt modelId="{99C12F85-EEBE-458E-867A-0A24B78DD03F}" type="pres">
      <dgm:prSet presAssocID="{A0E9E3EB-EEFE-46A1-8840-9A6EB6EA0EA1}" presName="compNode" presStyleCnt="0"/>
      <dgm:spPr/>
    </dgm:pt>
    <dgm:pt modelId="{926C4444-E370-49B9-ADD2-3F63DB57CF68}" type="pres">
      <dgm:prSet presAssocID="{A0E9E3EB-EEFE-46A1-8840-9A6EB6EA0EA1}" presName="bgRect" presStyleLbl="bgShp" presStyleIdx="2" presStyleCnt="4"/>
      <dgm:spPr/>
    </dgm:pt>
    <dgm:pt modelId="{754FEABA-470E-451B-A416-8F380057D668}" type="pres">
      <dgm:prSet presAssocID="{A0E9E3EB-EEFE-46A1-8840-9A6EB6EA0EA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"/>
        </a:ext>
      </dgm:extLst>
    </dgm:pt>
    <dgm:pt modelId="{29B27CBC-7D6F-47CA-88DF-3B66F583F2C5}" type="pres">
      <dgm:prSet presAssocID="{A0E9E3EB-EEFE-46A1-8840-9A6EB6EA0EA1}" presName="spaceRect" presStyleCnt="0"/>
      <dgm:spPr/>
    </dgm:pt>
    <dgm:pt modelId="{A87BF287-F0B3-4B10-A6A6-A39DACD0B66A}" type="pres">
      <dgm:prSet presAssocID="{A0E9E3EB-EEFE-46A1-8840-9A6EB6EA0EA1}" presName="parTx" presStyleLbl="revTx" presStyleIdx="2" presStyleCnt="4">
        <dgm:presLayoutVars>
          <dgm:chMax val="0"/>
          <dgm:chPref val="0"/>
        </dgm:presLayoutVars>
      </dgm:prSet>
      <dgm:spPr/>
    </dgm:pt>
    <dgm:pt modelId="{926FBF12-7E06-450A-89F4-087918EE97BF}" type="pres">
      <dgm:prSet presAssocID="{9A450410-5931-4DC5-8F00-B7474AF47A67}" presName="sibTrans" presStyleCnt="0"/>
      <dgm:spPr/>
    </dgm:pt>
    <dgm:pt modelId="{09D77E80-35CE-4948-AE5D-E9AF05C98060}" type="pres">
      <dgm:prSet presAssocID="{275A3B56-C8BD-4A4D-A720-5F4160C966AE}" presName="compNode" presStyleCnt="0"/>
      <dgm:spPr/>
    </dgm:pt>
    <dgm:pt modelId="{8A36440E-1D68-429A-A9F4-4C1C8DEF412E}" type="pres">
      <dgm:prSet presAssocID="{275A3B56-C8BD-4A4D-A720-5F4160C966AE}" presName="bgRect" presStyleLbl="bgShp" presStyleIdx="3" presStyleCnt="4" custLinFactNeighborX="161" custLinFactNeighborY="23791"/>
      <dgm:spPr/>
    </dgm:pt>
    <dgm:pt modelId="{26B622F4-315C-473B-9368-910272EF79BE}" type="pres">
      <dgm:prSet presAssocID="{275A3B56-C8BD-4A4D-A720-5F4160C966A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d Caption"/>
        </a:ext>
      </dgm:extLst>
    </dgm:pt>
    <dgm:pt modelId="{26617824-7173-4BED-B064-6A5FADEA3087}" type="pres">
      <dgm:prSet presAssocID="{275A3B56-C8BD-4A4D-A720-5F4160C966AE}" presName="spaceRect" presStyleCnt="0"/>
      <dgm:spPr/>
    </dgm:pt>
    <dgm:pt modelId="{0163253E-BBE1-4E22-A4E6-5936CAD2CA55}" type="pres">
      <dgm:prSet presAssocID="{275A3B56-C8BD-4A4D-A720-5F4160C966A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3FCB327-C3DE-4583-86B3-DB6DE2F6EB6E}" type="presOf" srcId="{182CF135-763C-431F-B946-BFA284BA0A81}" destId="{57B62B88-AC64-4B75-9A27-2EF481230189}" srcOrd="0" destOrd="0" presId="urn:microsoft.com/office/officeart/2018/2/layout/IconVerticalSolidList"/>
    <dgm:cxn modelId="{AC3D0632-52EB-4077-A764-DEB2AF989FD4}" srcId="{182CF135-763C-431F-B946-BFA284BA0A81}" destId="{A0E9E3EB-EEFE-46A1-8840-9A6EB6EA0EA1}" srcOrd="2" destOrd="0" parTransId="{E52CD8AB-23A7-4EDA-B3D3-0CC181FCDDD1}" sibTransId="{9A450410-5931-4DC5-8F00-B7474AF47A67}"/>
    <dgm:cxn modelId="{02A7F346-430A-40D5-B1CE-29CF471C108B}" srcId="{182CF135-763C-431F-B946-BFA284BA0A81}" destId="{275A3B56-C8BD-4A4D-A720-5F4160C966AE}" srcOrd="3" destOrd="0" parTransId="{77D592E9-BBB7-49DD-BFED-7A70D8A5EC62}" sibTransId="{1FB27B9E-6C36-48A6-890C-222392A522CF}"/>
    <dgm:cxn modelId="{AC239052-B56A-4A2A-A3BE-4B587FE364C6}" srcId="{182CF135-763C-431F-B946-BFA284BA0A81}" destId="{CE5FF576-6781-4FE8-88BF-4392A3A46D49}" srcOrd="1" destOrd="0" parTransId="{9DD7B3A4-68DD-4D0C-8B9E-8ED91F3ED3EE}" sibTransId="{4743567D-DBBD-4980-A82B-6186745F9322}"/>
    <dgm:cxn modelId="{63313466-9B10-4E6C-BC4F-8F10E148A4EA}" type="presOf" srcId="{275A3B56-C8BD-4A4D-A720-5F4160C966AE}" destId="{0163253E-BBE1-4E22-A4E6-5936CAD2CA55}" srcOrd="0" destOrd="0" presId="urn:microsoft.com/office/officeart/2018/2/layout/IconVerticalSolidList"/>
    <dgm:cxn modelId="{06DAE777-27FD-4C7D-A7A6-12B1131FD6D1}" type="presOf" srcId="{A0E9E3EB-EEFE-46A1-8840-9A6EB6EA0EA1}" destId="{A87BF287-F0B3-4B10-A6A6-A39DACD0B66A}" srcOrd="0" destOrd="0" presId="urn:microsoft.com/office/officeart/2018/2/layout/IconVerticalSolidList"/>
    <dgm:cxn modelId="{319DD68F-86D4-4F6C-8EF1-54A2E0097487}" srcId="{182CF135-763C-431F-B946-BFA284BA0A81}" destId="{D4B37C4F-38BE-45BD-BE85-91F3E339A1E5}" srcOrd="0" destOrd="0" parTransId="{7C9FEA7E-007E-4B95-9767-E3C0FEEA5A28}" sibTransId="{14A3B12D-8312-4EBF-A3BB-1F8E8C58443C}"/>
    <dgm:cxn modelId="{C4632895-B7EE-4EC3-94EF-1AB14C7D006E}" type="presOf" srcId="{CE5FF576-6781-4FE8-88BF-4392A3A46D49}" destId="{2D03BEDB-495C-46D5-B52D-427E946085E5}" srcOrd="0" destOrd="0" presId="urn:microsoft.com/office/officeart/2018/2/layout/IconVerticalSolidList"/>
    <dgm:cxn modelId="{5248E9CA-FDE9-4B3C-80DF-70BBACC0BCBA}" type="presOf" srcId="{D4B37C4F-38BE-45BD-BE85-91F3E339A1E5}" destId="{D2A9001D-E9C3-4572-A2BD-4CB1ECD4E9C0}" srcOrd="0" destOrd="0" presId="urn:microsoft.com/office/officeart/2018/2/layout/IconVerticalSolidList"/>
    <dgm:cxn modelId="{744FD9D6-5FED-4B29-9DEB-B009204ABE82}" type="presParOf" srcId="{57B62B88-AC64-4B75-9A27-2EF481230189}" destId="{F772B6EA-E17F-423F-9327-1CBCD8BB577D}" srcOrd="0" destOrd="0" presId="urn:microsoft.com/office/officeart/2018/2/layout/IconVerticalSolidList"/>
    <dgm:cxn modelId="{3B45DA66-247E-475C-AD4B-2CFD454DE54E}" type="presParOf" srcId="{F772B6EA-E17F-423F-9327-1CBCD8BB577D}" destId="{B7B790BD-6936-440C-A901-D4DA11D7BC6A}" srcOrd="0" destOrd="0" presId="urn:microsoft.com/office/officeart/2018/2/layout/IconVerticalSolidList"/>
    <dgm:cxn modelId="{F1297394-B146-4E0D-B48D-8A567FEEC692}" type="presParOf" srcId="{F772B6EA-E17F-423F-9327-1CBCD8BB577D}" destId="{BBDC504C-2DB0-4215-BE95-D1EE02830B03}" srcOrd="1" destOrd="0" presId="urn:microsoft.com/office/officeart/2018/2/layout/IconVerticalSolidList"/>
    <dgm:cxn modelId="{603B03EA-6324-411F-99C5-E532E638A0D2}" type="presParOf" srcId="{F772B6EA-E17F-423F-9327-1CBCD8BB577D}" destId="{DA8C2D69-3583-49CE-BFB4-A1D6F1918B6D}" srcOrd="2" destOrd="0" presId="urn:microsoft.com/office/officeart/2018/2/layout/IconVerticalSolidList"/>
    <dgm:cxn modelId="{635DDB21-1B2C-4C74-B03D-C53F934DBA56}" type="presParOf" srcId="{F772B6EA-E17F-423F-9327-1CBCD8BB577D}" destId="{D2A9001D-E9C3-4572-A2BD-4CB1ECD4E9C0}" srcOrd="3" destOrd="0" presId="urn:microsoft.com/office/officeart/2018/2/layout/IconVerticalSolidList"/>
    <dgm:cxn modelId="{D48DB82A-605F-4C3B-B9ED-45D300F0F74C}" type="presParOf" srcId="{57B62B88-AC64-4B75-9A27-2EF481230189}" destId="{30FF7AE2-7C2D-462E-8BCD-7A12DF141B86}" srcOrd="1" destOrd="0" presId="urn:microsoft.com/office/officeart/2018/2/layout/IconVerticalSolidList"/>
    <dgm:cxn modelId="{B7C31A27-88A4-4D1C-8AD3-83098169E1C8}" type="presParOf" srcId="{57B62B88-AC64-4B75-9A27-2EF481230189}" destId="{1E3023E3-EEEA-40AF-9A03-9AAF66AC10F8}" srcOrd="2" destOrd="0" presId="urn:microsoft.com/office/officeart/2018/2/layout/IconVerticalSolidList"/>
    <dgm:cxn modelId="{42109997-338E-44D1-AEC1-A34143F555CD}" type="presParOf" srcId="{1E3023E3-EEEA-40AF-9A03-9AAF66AC10F8}" destId="{A005379D-C08A-4F9A-8A58-1585D976780D}" srcOrd="0" destOrd="0" presId="urn:microsoft.com/office/officeart/2018/2/layout/IconVerticalSolidList"/>
    <dgm:cxn modelId="{DF16CDCA-C405-4C9F-8EAA-9506A46C3FED}" type="presParOf" srcId="{1E3023E3-EEEA-40AF-9A03-9AAF66AC10F8}" destId="{5ACF8F4E-5DDF-49E6-A640-1CF958621664}" srcOrd="1" destOrd="0" presId="urn:microsoft.com/office/officeart/2018/2/layout/IconVerticalSolidList"/>
    <dgm:cxn modelId="{81A8D4E3-A394-4725-9B9C-DCD1CC8DBAC9}" type="presParOf" srcId="{1E3023E3-EEEA-40AF-9A03-9AAF66AC10F8}" destId="{C91AA8C2-B920-4AFF-8F8F-EAA1DFC79954}" srcOrd="2" destOrd="0" presId="urn:microsoft.com/office/officeart/2018/2/layout/IconVerticalSolidList"/>
    <dgm:cxn modelId="{0AD7AC8B-43EA-4B2C-AF50-6B7FBD61AFAE}" type="presParOf" srcId="{1E3023E3-EEEA-40AF-9A03-9AAF66AC10F8}" destId="{2D03BEDB-495C-46D5-B52D-427E946085E5}" srcOrd="3" destOrd="0" presId="urn:microsoft.com/office/officeart/2018/2/layout/IconVerticalSolidList"/>
    <dgm:cxn modelId="{930ACD8D-15EE-4A05-BF96-210786BF43CE}" type="presParOf" srcId="{57B62B88-AC64-4B75-9A27-2EF481230189}" destId="{B0A668B6-F374-4AC5-9658-29636BBED8FF}" srcOrd="3" destOrd="0" presId="urn:microsoft.com/office/officeart/2018/2/layout/IconVerticalSolidList"/>
    <dgm:cxn modelId="{37C9C49C-CBB4-4E84-816B-8C3D07ADAC5B}" type="presParOf" srcId="{57B62B88-AC64-4B75-9A27-2EF481230189}" destId="{99C12F85-EEBE-458E-867A-0A24B78DD03F}" srcOrd="4" destOrd="0" presId="urn:microsoft.com/office/officeart/2018/2/layout/IconVerticalSolidList"/>
    <dgm:cxn modelId="{F174D4C5-8310-478D-B3B7-7168CDB750B7}" type="presParOf" srcId="{99C12F85-EEBE-458E-867A-0A24B78DD03F}" destId="{926C4444-E370-49B9-ADD2-3F63DB57CF68}" srcOrd="0" destOrd="0" presId="urn:microsoft.com/office/officeart/2018/2/layout/IconVerticalSolidList"/>
    <dgm:cxn modelId="{65C01430-EF4C-4297-A618-30129733BEB4}" type="presParOf" srcId="{99C12F85-EEBE-458E-867A-0A24B78DD03F}" destId="{754FEABA-470E-451B-A416-8F380057D668}" srcOrd="1" destOrd="0" presId="urn:microsoft.com/office/officeart/2018/2/layout/IconVerticalSolidList"/>
    <dgm:cxn modelId="{45FF3AAC-477D-40B1-830A-3FB2B7AE2522}" type="presParOf" srcId="{99C12F85-EEBE-458E-867A-0A24B78DD03F}" destId="{29B27CBC-7D6F-47CA-88DF-3B66F583F2C5}" srcOrd="2" destOrd="0" presId="urn:microsoft.com/office/officeart/2018/2/layout/IconVerticalSolidList"/>
    <dgm:cxn modelId="{360E849F-49E7-4935-809F-C8FAFCB5F730}" type="presParOf" srcId="{99C12F85-EEBE-458E-867A-0A24B78DD03F}" destId="{A87BF287-F0B3-4B10-A6A6-A39DACD0B66A}" srcOrd="3" destOrd="0" presId="urn:microsoft.com/office/officeart/2018/2/layout/IconVerticalSolidList"/>
    <dgm:cxn modelId="{3ED3B18D-7E0A-4845-9B8F-71880B1270CD}" type="presParOf" srcId="{57B62B88-AC64-4B75-9A27-2EF481230189}" destId="{926FBF12-7E06-450A-89F4-087918EE97BF}" srcOrd="5" destOrd="0" presId="urn:microsoft.com/office/officeart/2018/2/layout/IconVerticalSolidList"/>
    <dgm:cxn modelId="{91765BC5-B1F1-4D60-9B07-E27995F10523}" type="presParOf" srcId="{57B62B88-AC64-4B75-9A27-2EF481230189}" destId="{09D77E80-35CE-4948-AE5D-E9AF05C98060}" srcOrd="6" destOrd="0" presId="urn:microsoft.com/office/officeart/2018/2/layout/IconVerticalSolidList"/>
    <dgm:cxn modelId="{825578CA-E78A-45B4-8C19-AA37A12AD0BA}" type="presParOf" srcId="{09D77E80-35CE-4948-AE5D-E9AF05C98060}" destId="{8A36440E-1D68-429A-A9F4-4C1C8DEF412E}" srcOrd="0" destOrd="0" presId="urn:microsoft.com/office/officeart/2018/2/layout/IconVerticalSolidList"/>
    <dgm:cxn modelId="{815E01FF-682A-418C-BC48-62F91E8AAB89}" type="presParOf" srcId="{09D77E80-35CE-4948-AE5D-E9AF05C98060}" destId="{26B622F4-315C-473B-9368-910272EF79BE}" srcOrd="1" destOrd="0" presId="urn:microsoft.com/office/officeart/2018/2/layout/IconVerticalSolidList"/>
    <dgm:cxn modelId="{CF4B4270-58E7-49E8-8328-48E8769EE401}" type="presParOf" srcId="{09D77E80-35CE-4948-AE5D-E9AF05C98060}" destId="{26617824-7173-4BED-B064-6A5FADEA3087}" srcOrd="2" destOrd="0" presId="urn:microsoft.com/office/officeart/2018/2/layout/IconVerticalSolidList"/>
    <dgm:cxn modelId="{510F124A-3CDA-4A58-88F4-F0BE0B57BA9D}" type="presParOf" srcId="{09D77E80-35CE-4948-AE5D-E9AF05C98060}" destId="{0163253E-BBE1-4E22-A4E6-5936CAD2CA5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0D9138-E0F8-4BCF-9815-E9E776BC2F52}">
      <dsp:nvSpPr>
        <dsp:cNvPr id="0" name=""/>
        <dsp:cNvSpPr/>
      </dsp:nvSpPr>
      <dsp:spPr>
        <a:xfrm>
          <a:off x="0" y="1734"/>
          <a:ext cx="5342021" cy="878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7F8D8-D501-4FC3-97D6-B12F204636D0}">
      <dsp:nvSpPr>
        <dsp:cNvPr id="0" name=""/>
        <dsp:cNvSpPr/>
      </dsp:nvSpPr>
      <dsp:spPr>
        <a:xfrm>
          <a:off x="265870" y="199489"/>
          <a:ext cx="483401" cy="4834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8E05B9-CF71-45E3-A6ED-9291880F2A18}">
      <dsp:nvSpPr>
        <dsp:cNvPr id="0" name=""/>
        <dsp:cNvSpPr/>
      </dsp:nvSpPr>
      <dsp:spPr>
        <a:xfrm>
          <a:off x="1015143" y="1734"/>
          <a:ext cx="4326877" cy="8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18" tIns="93018" rIns="93018" bIns="9301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>
              <a:latin typeface="PT Sans"/>
            </a:rPr>
            <a:t>Briefly describe at least three things you </a:t>
          </a:r>
          <a:r>
            <a:rPr lang="en-US" sz="1400" b="1" kern="1200" baseline="0">
              <a:latin typeface="PT Sans"/>
            </a:rPr>
            <a:t>like</a:t>
          </a:r>
          <a:r>
            <a:rPr lang="en-US" sz="1400" kern="1200" baseline="0">
              <a:latin typeface="PT Sans"/>
            </a:rPr>
            <a:t> about the course–the characteristics that you believe </a:t>
          </a:r>
          <a:r>
            <a:rPr lang="en-US" sz="1400" b="1" kern="1200" baseline="0">
              <a:latin typeface="PT Sans"/>
            </a:rPr>
            <a:t>support</a:t>
          </a:r>
          <a:r>
            <a:rPr lang="en-US" sz="1400" kern="1200" baseline="0">
              <a:latin typeface="PT Sans"/>
            </a:rPr>
            <a:t> your learning.</a:t>
          </a:r>
          <a:endParaRPr lang="en-US" sz="1400" kern="1200">
            <a:latin typeface="PT Sans"/>
          </a:endParaRPr>
        </a:p>
      </dsp:txBody>
      <dsp:txXfrm>
        <a:off x="1015143" y="1734"/>
        <a:ext cx="4326877" cy="878911"/>
      </dsp:txXfrm>
    </dsp:sp>
    <dsp:sp modelId="{D752BD2E-776B-4398-BEC3-5B1C748440CD}">
      <dsp:nvSpPr>
        <dsp:cNvPr id="0" name=""/>
        <dsp:cNvSpPr/>
      </dsp:nvSpPr>
      <dsp:spPr>
        <a:xfrm>
          <a:off x="0" y="1100374"/>
          <a:ext cx="5342021" cy="878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4B306-616C-43B2-97FA-CF5E8ACE855E}">
      <dsp:nvSpPr>
        <dsp:cNvPr id="0" name=""/>
        <dsp:cNvSpPr/>
      </dsp:nvSpPr>
      <dsp:spPr>
        <a:xfrm>
          <a:off x="265870" y="1298129"/>
          <a:ext cx="483401" cy="4834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EC054E-5B68-49A3-B077-4D106EBBC036}">
      <dsp:nvSpPr>
        <dsp:cNvPr id="0" name=""/>
        <dsp:cNvSpPr/>
      </dsp:nvSpPr>
      <dsp:spPr>
        <a:xfrm>
          <a:off x="1015143" y="1100374"/>
          <a:ext cx="4326877" cy="8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18" tIns="93018" rIns="93018" bIns="9301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>
              <a:latin typeface="PT Sans"/>
            </a:rPr>
            <a:t>Briefly describe at least three things you </a:t>
          </a:r>
          <a:r>
            <a:rPr lang="en-US" sz="1400" b="1" kern="1200" baseline="0">
              <a:latin typeface="PT Sans"/>
            </a:rPr>
            <a:t>dislike</a:t>
          </a:r>
          <a:r>
            <a:rPr lang="en-US" sz="1400" kern="1200" baseline="0">
              <a:latin typeface="PT Sans"/>
            </a:rPr>
            <a:t> about the course–the characteristics that you believe </a:t>
          </a:r>
          <a:r>
            <a:rPr lang="en-US" sz="1400" b="1" kern="1200" baseline="0">
              <a:latin typeface="PT Sans"/>
            </a:rPr>
            <a:t>hinder</a:t>
          </a:r>
          <a:r>
            <a:rPr lang="en-US" sz="1400" kern="1200" baseline="0">
              <a:latin typeface="PT Sans"/>
            </a:rPr>
            <a:t> your learning.</a:t>
          </a:r>
          <a:endParaRPr lang="en-US" sz="1400" kern="1200">
            <a:latin typeface="PT Sans"/>
          </a:endParaRPr>
        </a:p>
      </dsp:txBody>
      <dsp:txXfrm>
        <a:off x="1015143" y="1100374"/>
        <a:ext cx="4326877" cy="878911"/>
      </dsp:txXfrm>
    </dsp:sp>
    <dsp:sp modelId="{E1D152C3-FEF5-44E3-9B01-52D4D69B3EAB}">
      <dsp:nvSpPr>
        <dsp:cNvPr id="0" name=""/>
        <dsp:cNvSpPr/>
      </dsp:nvSpPr>
      <dsp:spPr>
        <a:xfrm>
          <a:off x="0" y="2199013"/>
          <a:ext cx="5342021" cy="878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5F8A9-C884-42D0-B4EB-65F3A24DB9E9}">
      <dsp:nvSpPr>
        <dsp:cNvPr id="0" name=""/>
        <dsp:cNvSpPr/>
      </dsp:nvSpPr>
      <dsp:spPr>
        <a:xfrm>
          <a:off x="265870" y="2396769"/>
          <a:ext cx="483401" cy="4834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EEE9DE-83A6-42DA-920A-CD698D855AED}">
      <dsp:nvSpPr>
        <dsp:cNvPr id="0" name=""/>
        <dsp:cNvSpPr/>
      </dsp:nvSpPr>
      <dsp:spPr>
        <a:xfrm>
          <a:off x="1015143" y="2199013"/>
          <a:ext cx="4326877" cy="8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18" tIns="93018" rIns="93018" bIns="9301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>
              <a:latin typeface="PT Sans"/>
            </a:rPr>
            <a:t>What </a:t>
          </a:r>
          <a:r>
            <a:rPr lang="en-US" sz="1400" b="1" kern="1200" baseline="0">
              <a:latin typeface="PT Sans"/>
            </a:rPr>
            <a:t>suggestions</a:t>
          </a:r>
          <a:r>
            <a:rPr lang="en-US" sz="1400" kern="1200" baseline="0">
              <a:latin typeface="PT Sans"/>
            </a:rPr>
            <a:t> can you offer that would </a:t>
          </a:r>
          <a:r>
            <a:rPr lang="en-US" sz="1400" b="1" kern="1200" baseline="0">
              <a:latin typeface="PT Sans"/>
            </a:rPr>
            <a:t>enhance</a:t>
          </a:r>
          <a:r>
            <a:rPr lang="en-US" sz="1400" kern="1200" baseline="0">
              <a:latin typeface="PT Sans"/>
            </a:rPr>
            <a:t> your learning?</a:t>
          </a:r>
          <a:endParaRPr lang="en-US" sz="1400" kern="1200">
            <a:latin typeface="PT Sans"/>
          </a:endParaRPr>
        </a:p>
      </dsp:txBody>
      <dsp:txXfrm>
        <a:off x="1015143" y="2199013"/>
        <a:ext cx="4326877" cy="878911"/>
      </dsp:txXfrm>
    </dsp:sp>
    <dsp:sp modelId="{80DF4F71-C560-4B34-9902-E02E1349CEFC}">
      <dsp:nvSpPr>
        <dsp:cNvPr id="0" name=""/>
        <dsp:cNvSpPr/>
      </dsp:nvSpPr>
      <dsp:spPr>
        <a:xfrm>
          <a:off x="0" y="3297653"/>
          <a:ext cx="5342021" cy="87891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6F1AA3-0C3B-453B-937D-1613ED84B9F1}">
      <dsp:nvSpPr>
        <dsp:cNvPr id="0" name=""/>
        <dsp:cNvSpPr/>
      </dsp:nvSpPr>
      <dsp:spPr>
        <a:xfrm>
          <a:off x="265870" y="3495409"/>
          <a:ext cx="483401" cy="4834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58A9D3-2F69-498F-8732-F8522943107C}">
      <dsp:nvSpPr>
        <dsp:cNvPr id="0" name=""/>
        <dsp:cNvSpPr/>
      </dsp:nvSpPr>
      <dsp:spPr>
        <a:xfrm>
          <a:off x="1015143" y="3297653"/>
          <a:ext cx="4326877" cy="878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018" tIns="93018" rIns="93018" bIns="9301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>
              <a:latin typeface="PT Sans"/>
            </a:rPr>
            <a:t>What can you as a student do to </a:t>
          </a:r>
          <a:r>
            <a:rPr lang="en-US" sz="1400" b="1" kern="1200" baseline="0">
              <a:latin typeface="PT Sans"/>
            </a:rPr>
            <a:t>improve</a:t>
          </a:r>
          <a:r>
            <a:rPr lang="en-US" sz="1400" kern="1200" baseline="0">
              <a:latin typeface="PT Sans"/>
            </a:rPr>
            <a:t> your learning?</a:t>
          </a:r>
          <a:endParaRPr lang="en-US" sz="1400" kern="1200">
            <a:latin typeface="PT Sans"/>
          </a:endParaRPr>
        </a:p>
      </dsp:txBody>
      <dsp:txXfrm>
        <a:off x="1015143" y="3297653"/>
        <a:ext cx="4326877" cy="8789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450FD9-D1B6-47DB-8DAC-E46F8F18222D}">
      <dsp:nvSpPr>
        <dsp:cNvPr id="0" name=""/>
        <dsp:cNvSpPr/>
      </dsp:nvSpPr>
      <dsp:spPr>
        <a:xfrm>
          <a:off x="0" y="0"/>
          <a:ext cx="6456362" cy="1027476"/>
        </a:xfrm>
        <a:prstGeom prst="roundRect">
          <a:avLst/>
        </a:prstGeom>
        <a:solidFill>
          <a:srgbClr val="4F2984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solidFill>
                <a:schemeClr val="tx1"/>
              </a:solidFill>
              <a:latin typeface="PT Sans"/>
            </a:rPr>
            <a:t>Students will:</a:t>
          </a:r>
        </a:p>
      </dsp:txBody>
      <dsp:txXfrm>
        <a:off x="50157" y="50157"/>
        <a:ext cx="6356048" cy="927162"/>
      </dsp:txXfrm>
    </dsp:sp>
    <dsp:sp modelId="{642007AD-5EF8-403E-8EFD-B92756C30F93}">
      <dsp:nvSpPr>
        <dsp:cNvPr id="0" name=""/>
        <dsp:cNvSpPr/>
      </dsp:nvSpPr>
      <dsp:spPr>
        <a:xfrm>
          <a:off x="0" y="1032213"/>
          <a:ext cx="6456362" cy="252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4990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150000"/>
            </a:lnSpc>
            <a:spcBef>
              <a:spcPct val="0"/>
            </a:spcBef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Reflect individually</a:t>
          </a:r>
        </a:p>
        <a:p>
          <a:pPr marL="285750" lvl="1" indent="-285750" algn="l" defTabSz="1422400" rtl="0">
            <a:lnSpc>
              <a:spcPct val="150000"/>
            </a:lnSpc>
            <a:spcBef>
              <a:spcPct val="0"/>
            </a:spcBef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Reflect in small groups</a:t>
          </a:r>
        </a:p>
        <a:p>
          <a:pPr marL="285750" lvl="1" indent="-285750" algn="l" defTabSz="1422400" rtl="0">
            <a:lnSpc>
              <a:spcPct val="150000"/>
            </a:lnSpc>
            <a:spcBef>
              <a:spcPct val="0"/>
            </a:spcBef>
            <a:spcAft>
              <a:spcPts val="600"/>
            </a:spcAft>
            <a:buFont typeface="+mj-lt"/>
            <a:buAutoNum type="arabicPeriod"/>
          </a:pP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</a:rPr>
            <a:t>"Vote" based on </a:t>
          </a:r>
          <a:r>
            <a:rPr lang="en-US" sz="3200" b="0" i="0" u="none" strike="noStrike" kern="1200" cap="none">
              <a:solidFill>
                <a:srgbClr val="000000"/>
              </a:solidFill>
              <a:latin typeface="PT Sans"/>
              <a:ea typeface="Arial"/>
              <a:cs typeface="Arial"/>
              <a:sym typeface="Arial"/>
            </a:rPr>
            <a:t>findings</a:t>
          </a:r>
        </a:p>
      </dsp:txBody>
      <dsp:txXfrm>
        <a:off x="0" y="1032213"/>
        <a:ext cx="6456362" cy="25254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8865E-F512-4CAB-A1FA-112A8FB20314}">
      <dsp:nvSpPr>
        <dsp:cNvPr id="0" name=""/>
        <dsp:cNvSpPr/>
      </dsp:nvSpPr>
      <dsp:spPr>
        <a:xfrm>
          <a:off x="-72002" y="7038"/>
          <a:ext cx="3245589" cy="1264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1B22B5-6C0F-4502-A1BE-9766348662AC}">
      <dsp:nvSpPr>
        <dsp:cNvPr id="0" name=""/>
        <dsp:cNvSpPr/>
      </dsp:nvSpPr>
      <dsp:spPr>
        <a:xfrm>
          <a:off x="206985" y="247902"/>
          <a:ext cx="695592" cy="6955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28AD9-4874-4144-A8B1-1F8B1528F83C}">
      <dsp:nvSpPr>
        <dsp:cNvPr id="0" name=""/>
        <dsp:cNvSpPr/>
      </dsp:nvSpPr>
      <dsp:spPr>
        <a:xfrm>
          <a:off x="979454" y="441877"/>
          <a:ext cx="2123183" cy="30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58" tIns="32558" rIns="32558" bIns="3255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PT Sans"/>
            </a:rPr>
            <a:t>CITL Facilitator will gather data and generate a report within 48 hours. </a:t>
          </a:r>
        </a:p>
      </dsp:txBody>
      <dsp:txXfrm>
        <a:off x="979454" y="441877"/>
        <a:ext cx="2123183" cy="307637"/>
      </dsp:txXfrm>
    </dsp:sp>
    <dsp:sp modelId="{531E5B56-1FC7-4B0E-A020-874C08784349}">
      <dsp:nvSpPr>
        <dsp:cNvPr id="0" name=""/>
        <dsp:cNvSpPr/>
      </dsp:nvSpPr>
      <dsp:spPr>
        <a:xfrm>
          <a:off x="0" y="1587930"/>
          <a:ext cx="3245589" cy="1264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840C3-020A-47F7-B488-94F2E6391809}">
      <dsp:nvSpPr>
        <dsp:cNvPr id="0" name=""/>
        <dsp:cNvSpPr/>
      </dsp:nvSpPr>
      <dsp:spPr>
        <a:xfrm>
          <a:off x="140737" y="1879857"/>
          <a:ext cx="695592" cy="6955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7ED9F2-9658-48F7-8160-F7C662D874BE}">
      <dsp:nvSpPr>
        <dsp:cNvPr id="0" name=""/>
        <dsp:cNvSpPr/>
      </dsp:nvSpPr>
      <dsp:spPr>
        <a:xfrm>
          <a:off x="989071" y="2120530"/>
          <a:ext cx="2134350" cy="214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58" tIns="32558" rIns="32558" bIns="3255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PT Sans"/>
            </a:rPr>
            <a:t>Facilitator and Instructor can meet again to discuss feedback.</a:t>
          </a:r>
        </a:p>
      </dsp:txBody>
      <dsp:txXfrm>
        <a:off x="989071" y="2120530"/>
        <a:ext cx="2134350" cy="214287"/>
      </dsp:txXfrm>
    </dsp:sp>
    <dsp:sp modelId="{7DBCFE1D-DEE9-40C7-A1F8-9B0A97EDC137}">
      <dsp:nvSpPr>
        <dsp:cNvPr id="0" name=""/>
        <dsp:cNvSpPr/>
      </dsp:nvSpPr>
      <dsp:spPr>
        <a:xfrm>
          <a:off x="-72002" y="3168822"/>
          <a:ext cx="3245589" cy="126471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57DDE5-702D-4AE8-8A40-FDC71E455D60}">
      <dsp:nvSpPr>
        <dsp:cNvPr id="0" name=""/>
        <dsp:cNvSpPr/>
      </dsp:nvSpPr>
      <dsp:spPr>
        <a:xfrm>
          <a:off x="206985" y="3457215"/>
          <a:ext cx="695592" cy="6955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12AB94-3BC2-491B-A3F9-A20FE8200786}">
      <dsp:nvSpPr>
        <dsp:cNvPr id="0" name=""/>
        <dsp:cNvSpPr/>
      </dsp:nvSpPr>
      <dsp:spPr>
        <a:xfrm>
          <a:off x="1057712" y="3675667"/>
          <a:ext cx="1821390" cy="3076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58" tIns="32558" rIns="32558" bIns="3255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PT Sans"/>
            </a:rPr>
            <a:t>Instructor takes results back to class and discusses with students.</a:t>
          </a:r>
        </a:p>
      </dsp:txBody>
      <dsp:txXfrm>
        <a:off x="1057712" y="3675667"/>
        <a:ext cx="1821390" cy="3076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B790BD-6936-440C-A901-D4DA11D7BC6A}">
      <dsp:nvSpPr>
        <dsp:cNvPr id="0" name=""/>
        <dsp:cNvSpPr/>
      </dsp:nvSpPr>
      <dsp:spPr>
        <a:xfrm>
          <a:off x="0" y="1351"/>
          <a:ext cx="4753045" cy="6849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DC504C-2DB0-4215-BE95-D1EE02830B03}">
      <dsp:nvSpPr>
        <dsp:cNvPr id="0" name=""/>
        <dsp:cNvSpPr/>
      </dsp:nvSpPr>
      <dsp:spPr>
        <a:xfrm>
          <a:off x="207206" y="155472"/>
          <a:ext cx="376739" cy="3767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9001D-E9C3-4572-A2BD-4CB1ECD4E9C0}">
      <dsp:nvSpPr>
        <dsp:cNvPr id="0" name=""/>
        <dsp:cNvSpPr/>
      </dsp:nvSpPr>
      <dsp:spPr>
        <a:xfrm>
          <a:off x="791152" y="1351"/>
          <a:ext cx="3961892" cy="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94" tIns="72494" rIns="72494" bIns="7249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Centralized Video Management</a:t>
          </a:r>
          <a:endParaRPr lang="en-US" sz="2200" b="0" kern="1200"/>
        </a:p>
      </dsp:txBody>
      <dsp:txXfrm>
        <a:off x="791152" y="1351"/>
        <a:ext cx="3961892" cy="684980"/>
      </dsp:txXfrm>
    </dsp:sp>
    <dsp:sp modelId="{A005379D-C08A-4F9A-8A58-1585D976780D}">
      <dsp:nvSpPr>
        <dsp:cNvPr id="0" name=""/>
        <dsp:cNvSpPr/>
      </dsp:nvSpPr>
      <dsp:spPr>
        <a:xfrm>
          <a:off x="0" y="857576"/>
          <a:ext cx="4753045" cy="6849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CF8F4E-5DDF-49E6-A640-1CF958621664}">
      <dsp:nvSpPr>
        <dsp:cNvPr id="0" name=""/>
        <dsp:cNvSpPr/>
      </dsp:nvSpPr>
      <dsp:spPr>
        <a:xfrm>
          <a:off x="207206" y="1011697"/>
          <a:ext cx="376739" cy="3767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03BEDB-495C-46D5-B52D-427E946085E5}">
      <dsp:nvSpPr>
        <dsp:cNvPr id="0" name=""/>
        <dsp:cNvSpPr/>
      </dsp:nvSpPr>
      <dsp:spPr>
        <a:xfrm>
          <a:off x="791152" y="857576"/>
          <a:ext cx="3961892" cy="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94" tIns="72494" rIns="72494" bIns="7249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Easy Video Embedding</a:t>
          </a:r>
          <a:endParaRPr lang="en-US" sz="2200" b="0" kern="1200"/>
        </a:p>
      </dsp:txBody>
      <dsp:txXfrm>
        <a:off x="791152" y="857576"/>
        <a:ext cx="3961892" cy="684980"/>
      </dsp:txXfrm>
    </dsp:sp>
    <dsp:sp modelId="{926C4444-E370-49B9-ADD2-3F63DB57CF68}">
      <dsp:nvSpPr>
        <dsp:cNvPr id="0" name=""/>
        <dsp:cNvSpPr/>
      </dsp:nvSpPr>
      <dsp:spPr>
        <a:xfrm>
          <a:off x="0" y="1713802"/>
          <a:ext cx="4753045" cy="6849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FEABA-470E-451B-A416-8F380057D668}">
      <dsp:nvSpPr>
        <dsp:cNvPr id="0" name=""/>
        <dsp:cNvSpPr/>
      </dsp:nvSpPr>
      <dsp:spPr>
        <a:xfrm>
          <a:off x="207206" y="1867922"/>
          <a:ext cx="376739" cy="3767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7BF287-F0B3-4B10-A6A6-A39DACD0B66A}">
      <dsp:nvSpPr>
        <dsp:cNvPr id="0" name=""/>
        <dsp:cNvSpPr/>
      </dsp:nvSpPr>
      <dsp:spPr>
        <a:xfrm>
          <a:off x="791152" y="1713802"/>
          <a:ext cx="3961892" cy="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94" tIns="72494" rIns="72494" bIns="7249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Video Analytics</a:t>
          </a:r>
          <a:endParaRPr lang="en-US" sz="2200" b="0" kern="1200"/>
        </a:p>
      </dsp:txBody>
      <dsp:txXfrm>
        <a:off x="791152" y="1713802"/>
        <a:ext cx="3961892" cy="684980"/>
      </dsp:txXfrm>
    </dsp:sp>
    <dsp:sp modelId="{8A36440E-1D68-429A-A9F4-4C1C8DEF412E}">
      <dsp:nvSpPr>
        <dsp:cNvPr id="0" name=""/>
        <dsp:cNvSpPr/>
      </dsp:nvSpPr>
      <dsp:spPr>
        <a:xfrm>
          <a:off x="0" y="2571378"/>
          <a:ext cx="4753045" cy="68498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622F4-315C-473B-9368-910272EF79BE}">
      <dsp:nvSpPr>
        <dsp:cNvPr id="0" name=""/>
        <dsp:cNvSpPr/>
      </dsp:nvSpPr>
      <dsp:spPr>
        <a:xfrm>
          <a:off x="207206" y="2724147"/>
          <a:ext cx="376739" cy="3767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3253E-BBE1-4E22-A4E6-5936CAD2CA55}">
      <dsp:nvSpPr>
        <dsp:cNvPr id="0" name=""/>
        <dsp:cNvSpPr/>
      </dsp:nvSpPr>
      <dsp:spPr>
        <a:xfrm>
          <a:off x="791152" y="2570027"/>
          <a:ext cx="3961892" cy="6849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494" tIns="72494" rIns="72494" bIns="7249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/>
            <a:t>Captioning and Accessibility</a:t>
          </a:r>
          <a:endParaRPr lang="en-US" sz="2200" b="0" kern="1200"/>
        </a:p>
      </dsp:txBody>
      <dsp:txXfrm>
        <a:off x="791152" y="2570027"/>
        <a:ext cx="3961892" cy="6849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59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60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Tech Direct: Tech Direct refers to our Online classes. A large percentage of content is delivered through an LMS, such as </a:t>
            </a:r>
            <a:r>
              <a:rPr lang="en-US" err="1"/>
              <a:t>ilearn</a:t>
            </a:r>
            <a:endParaRPr lang="en-US"/>
          </a:p>
          <a:p>
            <a:pPr marL="0" indent="0">
              <a:buNone/>
            </a:pPr>
            <a:r>
              <a:rPr lang="en-US"/>
              <a:t>There is no on campus requirement for Tech Direct classes, unless an online program has a specific on-campus requirement such as a practicum or a co-op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and instruction and learning may be synchronous or asynchronous. </a:t>
            </a:r>
            <a:endParaRPr lang="en-US" sz="800">
              <a:solidFill>
                <a:schemeClr val="dk1"/>
              </a:solidFill>
              <a:latin typeface="Barlow Medium"/>
              <a:ea typeface="Barlow Medium"/>
              <a:cs typeface="Barlow Medium"/>
              <a:sym typeface="Barlow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800">
              <a:solidFill>
                <a:schemeClr val="dk1"/>
              </a:solidFill>
              <a:latin typeface="Barlow Medium"/>
              <a:sym typeface="Barlow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Tech Flex:  </a:t>
            </a:r>
            <a:r>
              <a:rPr lang="en-US" b="0" i="0">
                <a:solidFill>
                  <a:srgbClr val="444444"/>
                </a:solidFill>
                <a:effectLst/>
                <a:latin typeface="PT Sans" panose="020B0503020203020204" pitchFamily="34" charset="0"/>
              </a:rPr>
              <a:t>Course content is delivered through both on-campus and online approaches. The online components average 40-60% but no more than 80% of course content is delivered online.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="0" i="0">
              <a:solidFill>
                <a:srgbClr val="444444"/>
              </a:solidFill>
              <a:effectLst/>
              <a:latin typeface="PT Sans" panose="020B0503020203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/>
              <a:t>Tech Enhanced: </a:t>
            </a:r>
            <a:r>
              <a:rPr lang="en-US" b="0" i="0">
                <a:solidFill>
                  <a:srgbClr val="000000"/>
                </a:solidFill>
                <a:effectLst/>
                <a:latin typeface="PT Sans" panose="020B0503020203020204" pitchFamily="34" charset="0"/>
              </a:rPr>
              <a:t>A Tech-Enhanced course delivers content to students on-ground, or on-campus, as the primary modality, but uses technology to enhance the course by making course materials available online. This is also referred to as a “traditional” course.</a:t>
            </a:r>
            <a:endParaRPr lang="en-US" b="0" i="0">
              <a:solidFill>
                <a:srgbClr val="4F2984"/>
              </a:solidFill>
              <a:effectLst/>
              <a:latin typeface="PT Sans" panose="020B0503020203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29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Carrie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81A76-C42C-2E56-E579-991C0738A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3EB6D-053E-482C-A3FE-641110DCF3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331A36-DE7F-C3D0-B03B-BE78AE5E2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Carrie spring 2024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 representation of the different campus departments who participated in Spring 2023 can be seen in the pie chart above. </a:t>
            </a:r>
          </a:p>
          <a:p>
            <a:pPr marL="0" indent="0">
              <a:buNone/>
            </a:pPr>
            <a:r>
              <a:rPr lang="en-US"/>
              <a:t>A small group instructional diagnostic, or SGID, is a simple</a:t>
            </a:r>
            <a:br>
              <a:rPr lang="en-US"/>
            </a:br>
            <a:r>
              <a:rPr lang="en-US"/>
              <a:t> and straightforward evaluation process that uses structured,</a:t>
            </a:r>
            <a:br>
              <a:rPr lang="en-US"/>
            </a:br>
            <a:r>
              <a:rPr lang="en-US"/>
              <a:t> small group discussions among students in a class to provide</a:t>
            </a:r>
            <a:br>
              <a:rPr lang="en-US"/>
            </a:br>
            <a:r>
              <a:rPr lang="en-US"/>
              <a:t> confidential feedback to an instructor, generally around the</a:t>
            </a:r>
            <a:br>
              <a:rPr lang="en-US"/>
            </a:br>
            <a:r>
              <a:rPr lang="en-US"/>
              <a:t> midpoint of a term.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Carrie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A representation of the different campus departments who participated in Spring 2023 can be seen in the pie chart above. </a:t>
            </a:r>
          </a:p>
          <a:p>
            <a:pPr marL="0" indent="0">
              <a:buNone/>
            </a:pPr>
            <a:r>
              <a:rPr lang="en-US"/>
              <a:t>A small group instructional diagnostic, or SGID, is a simple</a:t>
            </a:r>
            <a:br>
              <a:rPr lang="en-US"/>
            </a:br>
            <a:r>
              <a:rPr lang="en-US"/>
              <a:t> and straightforward evaluation process that uses structured,</a:t>
            </a:r>
            <a:br>
              <a:rPr lang="en-US"/>
            </a:br>
            <a:r>
              <a:rPr lang="en-US"/>
              <a:t> small group discussions among students in a class to provide</a:t>
            </a:r>
            <a:br>
              <a:rPr lang="en-US"/>
            </a:br>
            <a:r>
              <a:rPr lang="en-US"/>
              <a:t> confidential feedback to an instructor, generally around the</a:t>
            </a:r>
            <a:br>
              <a:rPr lang="en-US"/>
            </a:br>
            <a:r>
              <a:rPr lang="en-US"/>
              <a:t> midpoint of a term.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83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977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52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926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br>
              <a:rPr lang="en-US" sz="1800" dirty="0">
                <a:effectLst/>
                <a:latin typeface="Segoe UI" panose="020B0502040204020203" pitchFamily="34" charset="0"/>
                <a:ea typeface="Segoe UI" panose="020B0502040204020203" pitchFamily="34" charset="0"/>
                <a:cs typeface="Segoe UI"/>
              </a:rPr>
            </a:br>
            <a:endParaRPr lang="en-US" sz="18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60391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1365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30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9070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40649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4056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4821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778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3305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>
              <a:latin typeface="Calibri"/>
              <a:ea typeface="Calibri"/>
              <a:cs typeface="Calibri"/>
            </a:endParaRP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84589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4051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3645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c2361932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c2361932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970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9489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2225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,Sans-Serif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104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647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374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16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501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866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5150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649686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59" y="470262"/>
            <a:ext cx="4791770" cy="4201343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sz="6000" baseline="0"/>
            </a:lvl1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2348" y="470263"/>
            <a:ext cx="2399276" cy="4193177"/>
          </a:xfrm>
        </p:spPr>
        <p:txBody>
          <a:bodyPr anchor="ctr">
            <a:normAutofit/>
          </a:bodyPr>
          <a:lstStyle>
            <a:lvl1pPr>
              <a:defRPr lang="en-US" sz="1950" kern="1200" spc="38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0493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085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72" y="476250"/>
            <a:ext cx="3878828" cy="1529531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sz="49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499" y="2183607"/>
            <a:ext cx="3375422" cy="2483644"/>
          </a:xfrm>
        </p:spPr>
        <p:txBody>
          <a:bodyPr>
            <a:normAutofit/>
          </a:bodyPr>
          <a:lstStyle>
            <a:lvl1pPr>
              <a:defRPr lang="en-US" sz="1650" kern="1200" spc="38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412851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6585" y="479822"/>
            <a:ext cx="1649015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3256" y="478631"/>
            <a:ext cx="1649016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6585" y="2751535"/>
            <a:ext cx="1649015" cy="19157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3256" y="2751535"/>
            <a:ext cx="1649016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7790" y="4767263"/>
            <a:ext cx="242773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92582" y="918830"/>
            <a:ext cx="6151418" cy="2963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395" y="2277572"/>
            <a:ext cx="5352048" cy="1275588"/>
          </a:xfrm>
        </p:spPr>
        <p:txBody>
          <a:bodyPr/>
          <a:lstStyle>
            <a:lvl1pPr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9603" y="919114"/>
            <a:ext cx="3044951" cy="296385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834" y="4016688"/>
            <a:ext cx="1702622" cy="43286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5238328" y="4016688"/>
            <a:ext cx="1702622" cy="43286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065821" y="4016688"/>
            <a:ext cx="1702622" cy="43286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>
                <a:cs typeface="Calibri"/>
              </a:rPr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1" y="4767263"/>
            <a:ext cx="2553788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16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bg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145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739797" y="433628"/>
            <a:ext cx="1461825" cy="1605908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1773500" y="1980025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1773500" y="2664426"/>
            <a:ext cx="5597100" cy="38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ctr" rtl="0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ctr" rtl="0">
              <a:spcBef>
                <a:spcPts val="1000"/>
              </a:spcBef>
              <a:spcAft>
                <a:spcPts val="100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7546626" y="3625444"/>
            <a:ext cx="814039" cy="102220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7996900" y="4294821"/>
            <a:ext cx="185670" cy="33573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338201" y="3492220"/>
            <a:ext cx="831049" cy="96136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614037" y="2873277"/>
            <a:ext cx="278340" cy="4309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5262249" y="46224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2829661" y="4511611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309554" y="45449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7710737" y="66712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7865454" y="61702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05482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/>
          <p:nvPr/>
        </p:nvSpPr>
        <p:spPr>
          <a:xfrm>
            <a:off x="1711339" y="1054787"/>
            <a:ext cx="2954" cy="1397"/>
          </a:xfrm>
          <a:custGeom>
            <a:avLst/>
            <a:gdLst/>
            <a:ahLst/>
            <a:cxnLst/>
            <a:rect l="l" t="t" r="r" b="b"/>
            <a:pathLst>
              <a:path w="1400" h="662" extrusionOk="0">
                <a:moveTo>
                  <a:pt x="0" y="663"/>
                </a:moveTo>
                <a:cubicBezTo>
                  <a:pt x="2192" y="-368"/>
                  <a:pt x="1513" y="-61"/>
                  <a:pt x="0" y="66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789941" y="506013"/>
            <a:ext cx="7919231" cy="4371184"/>
          </a:xfrm>
          <a:custGeom>
            <a:avLst/>
            <a:gdLst/>
            <a:ahLst/>
            <a:cxnLst/>
            <a:rect l="l" t="t" r="r" b="b"/>
            <a:pathLst>
              <a:path w="3753190" h="2071651" extrusionOk="0">
                <a:moveTo>
                  <a:pt x="3559557" y="312526"/>
                </a:moveTo>
                <a:cubicBezTo>
                  <a:pt x="3462673" y="190537"/>
                  <a:pt x="3320580" y="114262"/>
                  <a:pt x="3169958" y="80871"/>
                </a:cubicBezTo>
                <a:cubicBezTo>
                  <a:pt x="2666702" y="-4635"/>
                  <a:pt x="2149217" y="-1697"/>
                  <a:pt x="1639734" y="934"/>
                </a:cubicBezTo>
                <a:cubicBezTo>
                  <a:pt x="1246802" y="10932"/>
                  <a:pt x="855690" y="56206"/>
                  <a:pt x="467318" y="117923"/>
                </a:cubicBezTo>
                <a:cubicBezTo>
                  <a:pt x="174056" y="164557"/>
                  <a:pt x="89909" y="643718"/>
                  <a:pt x="35646" y="899687"/>
                </a:cubicBezTo>
                <a:cubicBezTo>
                  <a:pt x="-28637" y="1401979"/>
                  <a:pt x="-84588" y="1869849"/>
                  <a:pt x="614695" y="1936390"/>
                </a:cubicBezTo>
                <a:cubicBezTo>
                  <a:pt x="1341779" y="2005561"/>
                  <a:pt x="2076558" y="2008434"/>
                  <a:pt x="2804213" y="1931237"/>
                </a:cubicBezTo>
                <a:cubicBezTo>
                  <a:pt x="2974808" y="1913456"/>
                  <a:pt x="3089078" y="1906791"/>
                  <a:pt x="3089078" y="1906791"/>
                </a:cubicBezTo>
                <a:cubicBezTo>
                  <a:pt x="3099164" y="1977323"/>
                  <a:pt x="3363661" y="2103279"/>
                  <a:pt x="3459384" y="2064341"/>
                </a:cubicBezTo>
                <a:cubicBezTo>
                  <a:pt x="3373725" y="1984887"/>
                  <a:pt x="3328363" y="1836962"/>
                  <a:pt x="3328363" y="1836962"/>
                </a:cubicBezTo>
                <a:cubicBezTo>
                  <a:pt x="3697529" y="1838781"/>
                  <a:pt x="3736708" y="1487660"/>
                  <a:pt x="3747407" y="1232568"/>
                </a:cubicBezTo>
                <a:cubicBezTo>
                  <a:pt x="3760452" y="920406"/>
                  <a:pt x="3769770" y="568692"/>
                  <a:pt x="3559557" y="31252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529421" y="349800"/>
            <a:ext cx="8062595" cy="4512254"/>
          </a:xfrm>
          <a:custGeom>
            <a:avLst/>
            <a:gdLst/>
            <a:ahLst/>
            <a:cxnLst/>
            <a:rect l="l" t="t" r="r" b="b"/>
            <a:pathLst>
              <a:path w="3821135" h="2138509" extrusionOk="0">
                <a:moveTo>
                  <a:pt x="3819859" y="752034"/>
                </a:moveTo>
                <a:cubicBezTo>
                  <a:pt x="3812054" y="539103"/>
                  <a:pt x="3741062" y="308303"/>
                  <a:pt x="3556764" y="183793"/>
                </a:cubicBezTo>
                <a:cubicBezTo>
                  <a:pt x="3418070" y="94210"/>
                  <a:pt x="3245918" y="93267"/>
                  <a:pt x="3087294" y="70619"/>
                </a:cubicBezTo>
                <a:cubicBezTo>
                  <a:pt x="2233223" y="-29401"/>
                  <a:pt x="1371303" y="-1973"/>
                  <a:pt x="513768" y="25410"/>
                </a:cubicBezTo>
                <a:cubicBezTo>
                  <a:pt x="504472" y="25717"/>
                  <a:pt x="504626" y="40517"/>
                  <a:pt x="514360" y="40210"/>
                </a:cubicBezTo>
                <a:cubicBezTo>
                  <a:pt x="1396429" y="12037"/>
                  <a:pt x="2283672" y="-16268"/>
                  <a:pt x="3161333" y="94714"/>
                </a:cubicBezTo>
                <a:cubicBezTo>
                  <a:pt x="3242301" y="104953"/>
                  <a:pt x="3324781" y="113350"/>
                  <a:pt x="3403994" y="133740"/>
                </a:cubicBezTo>
                <a:cubicBezTo>
                  <a:pt x="3829331" y="245730"/>
                  <a:pt x="3826151" y="758590"/>
                  <a:pt x="3794098" y="1112320"/>
                </a:cubicBezTo>
                <a:cubicBezTo>
                  <a:pt x="3788682" y="1201882"/>
                  <a:pt x="3783289" y="1291422"/>
                  <a:pt x="3777873" y="1380984"/>
                </a:cubicBezTo>
                <a:cubicBezTo>
                  <a:pt x="3772919" y="1463047"/>
                  <a:pt x="3775440" y="1551052"/>
                  <a:pt x="3749985" y="1630069"/>
                </a:cubicBezTo>
                <a:cubicBezTo>
                  <a:pt x="3682304" y="1828398"/>
                  <a:pt x="3446681" y="1860474"/>
                  <a:pt x="3265453" y="1869353"/>
                </a:cubicBezTo>
                <a:cubicBezTo>
                  <a:pt x="3261550" y="1869572"/>
                  <a:pt x="3258525" y="1872861"/>
                  <a:pt x="3258634" y="1876786"/>
                </a:cubicBezTo>
                <a:cubicBezTo>
                  <a:pt x="3253372" y="1875865"/>
                  <a:pt x="3247256" y="1880315"/>
                  <a:pt x="3249865" y="1886191"/>
                </a:cubicBezTo>
                <a:cubicBezTo>
                  <a:pt x="3272885" y="1936245"/>
                  <a:pt x="3299743" y="1984457"/>
                  <a:pt x="3330196" y="2030367"/>
                </a:cubicBezTo>
                <a:cubicBezTo>
                  <a:pt x="3349928" y="2060119"/>
                  <a:pt x="3371305" y="2094321"/>
                  <a:pt x="3399850" y="2118065"/>
                </a:cubicBezTo>
                <a:cubicBezTo>
                  <a:pt x="3244186" y="2098991"/>
                  <a:pt x="3086110" y="2032976"/>
                  <a:pt x="3003959" y="1892242"/>
                </a:cubicBezTo>
                <a:cubicBezTo>
                  <a:pt x="2999859" y="1885183"/>
                  <a:pt x="2990103" y="1890752"/>
                  <a:pt x="2990453" y="1897526"/>
                </a:cubicBezTo>
                <a:cubicBezTo>
                  <a:pt x="2129739" y="1952338"/>
                  <a:pt x="1256221" y="2013003"/>
                  <a:pt x="401887" y="1860956"/>
                </a:cubicBezTo>
                <a:cubicBezTo>
                  <a:pt x="297351" y="1841224"/>
                  <a:pt x="184352" y="1811078"/>
                  <a:pt x="108098" y="1731974"/>
                </a:cubicBezTo>
                <a:cubicBezTo>
                  <a:pt x="16212" y="1636602"/>
                  <a:pt x="18953" y="1494092"/>
                  <a:pt x="16147" y="1370482"/>
                </a:cubicBezTo>
                <a:cubicBezTo>
                  <a:pt x="9487" y="1077504"/>
                  <a:pt x="25437" y="784439"/>
                  <a:pt x="63854" y="493916"/>
                </a:cubicBezTo>
                <a:cubicBezTo>
                  <a:pt x="68605" y="458026"/>
                  <a:pt x="73720" y="422223"/>
                  <a:pt x="79202" y="386486"/>
                </a:cubicBezTo>
                <a:cubicBezTo>
                  <a:pt x="80649" y="376795"/>
                  <a:pt x="66200" y="374800"/>
                  <a:pt x="64775" y="384140"/>
                </a:cubicBezTo>
                <a:cubicBezTo>
                  <a:pt x="20408" y="677030"/>
                  <a:pt x="-1230" y="972902"/>
                  <a:pt x="54" y="1269125"/>
                </a:cubicBezTo>
                <a:cubicBezTo>
                  <a:pt x="3869" y="1541932"/>
                  <a:pt x="-19854" y="1759752"/>
                  <a:pt x="293580" y="1850871"/>
                </a:cubicBezTo>
                <a:cubicBezTo>
                  <a:pt x="349290" y="1867336"/>
                  <a:pt x="406579" y="1877421"/>
                  <a:pt x="463868" y="1886739"/>
                </a:cubicBezTo>
                <a:cubicBezTo>
                  <a:pt x="1302153" y="2022671"/>
                  <a:pt x="2155128" y="1967049"/>
                  <a:pt x="2998127" y="1911755"/>
                </a:cubicBezTo>
                <a:cubicBezTo>
                  <a:pt x="3084838" y="2049463"/>
                  <a:pt x="3246971" y="2117276"/>
                  <a:pt x="3404016" y="2133610"/>
                </a:cubicBezTo>
                <a:cubicBezTo>
                  <a:pt x="3407984" y="2133961"/>
                  <a:pt x="3411624" y="2131330"/>
                  <a:pt x="3412501" y="2127427"/>
                </a:cubicBezTo>
                <a:cubicBezTo>
                  <a:pt x="3418552" y="2131461"/>
                  <a:pt x="3424954" y="2134969"/>
                  <a:pt x="3431619" y="2137885"/>
                </a:cubicBezTo>
                <a:cubicBezTo>
                  <a:pt x="3440060" y="2141546"/>
                  <a:pt x="3446966" y="2128063"/>
                  <a:pt x="3438372" y="2124292"/>
                </a:cubicBezTo>
                <a:cubicBezTo>
                  <a:pt x="3394128" y="2105152"/>
                  <a:pt x="3366021" y="2057137"/>
                  <a:pt x="3340479" y="2018506"/>
                </a:cubicBezTo>
                <a:cubicBezTo>
                  <a:pt x="3312196" y="1975643"/>
                  <a:pt x="3287092" y="1930742"/>
                  <a:pt x="3265409" y="1884174"/>
                </a:cubicBezTo>
                <a:cubicBezTo>
                  <a:pt x="3490267" y="1876413"/>
                  <a:pt x="3757769" y="1818401"/>
                  <a:pt x="3780987" y="1549825"/>
                </a:cubicBezTo>
                <a:cubicBezTo>
                  <a:pt x="3790809" y="1463069"/>
                  <a:pt x="3792848" y="1374976"/>
                  <a:pt x="3798132" y="1287826"/>
                </a:cubicBezTo>
                <a:cubicBezTo>
                  <a:pt x="3806945" y="1109339"/>
                  <a:pt x="3826261" y="930851"/>
                  <a:pt x="3819859" y="7520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550224" y="368620"/>
            <a:ext cx="878229" cy="627539"/>
            <a:chOff x="550224" y="368620"/>
            <a:chExt cx="878229" cy="627539"/>
          </a:xfrm>
        </p:grpSpPr>
        <p:sp>
          <p:nvSpPr>
            <p:cNvPr id="41" name="Google Shape;41;p4"/>
            <p:cNvSpPr/>
            <p:nvPr/>
          </p:nvSpPr>
          <p:spPr>
            <a:xfrm>
              <a:off x="550224" y="368620"/>
              <a:ext cx="430805" cy="627539"/>
            </a:xfrm>
            <a:custGeom>
              <a:avLst/>
              <a:gdLst/>
              <a:ahLst/>
              <a:cxnLst/>
              <a:rect l="l" t="t" r="r" b="b"/>
              <a:pathLst>
                <a:path w="204173" h="297412" extrusionOk="0">
                  <a:moveTo>
                    <a:pt x="139600" y="3918"/>
                  </a:moveTo>
                  <a:cubicBezTo>
                    <a:pt x="98338" y="-8491"/>
                    <a:pt x="54708" y="9706"/>
                    <a:pt x="28442" y="42571"/>
                  </a:cubicBezTo>
                  <a:cubicBezTo>
                    <a:pt x="-1200" y="79689"/>
                    <a:pt x="-6483" y="131738"/>
                    <a:pt x="7088" y="176311"/>
                  </a:cubicBezTo>
                  <a:cubicBezTo>
                    <a:pt x="15375" y="203497"/>
                    <a:pt x="33244" y="222045"/>
                    <a:pt x="55322" y="238993"/>
                  </a:cubicBezTo>
                  <a:cubicBezTo>
                    <a:pt x="80842" y="258550"/>
                    <a:pt x="107305" y="276835"/>
                    <a:pt x="134360" y="294199"/>
                  </a:cubicBezTo>
                  <a:cubicBezTo>
                    <a:pt x="135671" y="295098"/>
                    <a:pt x="137291" y="295449"/>
                    <a:pt x="138855" y="295142"/>
                  </a:cubicBezTo>
                  <a:cubicBezTo>
                    <a:pt x="140391" y="296326"/>
                    <a:pt x="142213" y="297093"/>
                    <a:pt x="144138" y="297334"/>
                  </a:cubicBezTo>
                  <a:cubicBezTo>
                    <a:pt x="153237" y="298606"/>
                    <a:pt x="156855" y="283982"/>
                    <a:pt x="147295" y="282667"/>
                  </a:cubicBezTo>
                  <a:cubicBezTo>
                    <a:pt x="145827" y="282448"/>
                    <a:pt x="140981" y="260479"/>
                    <a:pt x="140148" y="257081"/>
                  </a:cubicBezTo>
                  <a:cubicBezTo>
                    <a:pt x="133825" y="231100"/>
                    <a:pt x="132067" y="204221"/>
                    <a:pt x="134952" y="177648"/>
                  </a:cubicBezTo>
                  <a:cubicBezTo>
                    <a:pt x="176609" y="182954"/>
                    <a:pt x="202633" y="143665"/>
                    <a:pt x="203883" y="105670"/>
                  </a:cubicBezTo>
                  <a:cubicBezTo>
                    <a:pt x="206974" y="59694"/>
                    <a:pt x="185444" y="17687"/>
                    <a:pt x="139600" y="3918"/>
                  </a:cubicBezTo>
                  <a:close/>
                  <a:moveTo>
                    <a:pt x="183054" y="133777"/>
                  </a:moveTo>
                  <a:cubicBezTo>
                    <a:pt x="174767" y="153268"/>
                    <a:pt x="153741" y="169383"/>
                    <a:pt x="131882" y="161709"/>
                  </a:cubicBezTo>
                  <a:cubicBezTo>
                    <a:pt x="129346" y="160810"/>
                    <a:pt x="126524" y="161336"/>
                    <a:pt x="124472" y="163068"/>
                  </a:cubicBezTo>
                  <a:cubicBezTo>
                    <a:pt x="123380" y="163770"/>
                    <a:pt x="122532" y="164800"/>
                    <a:pt x="122038" y="166006"/>
                  </a:cubicBezTo>
                  <a:cubicBezTo>
                    <a:pt x="121199" y="167475"/>
                    <a:pt x="120874" y="169185"/>
                    <a:pt x="121118" y="170852"/>
                  </a:cubicBezTo>
                  <a:cubicBezTo>
                    <a:pt x="116602" y="204944"/>
                    <a:pt x="119253" y="239629"/>
                    <a:pt x="128901" y="272647"/>
                  </a:cubicBezTo>
                  <a:cubicBezTo>
                    <a:pt x="113583" y="262540"/>
                    <a:pt x="98506" y="252082"/>
                    <a:pt x="83670" y="241229"/>
                  </a:cubicBezTo>
                  <a:cubicBezTo>
                    <a:pt x="67008" y="229039"/>
                    <a:pt x="48460" y="216783"/>
                    <a:pt x="35699" y="200274"/>
                  </a:cubicBezTo>
                  <a:cubicBezTo>
                    <a:pt x="-9706" y="138886"/>
                    <a:pt x="18840" y="27553"/>
                    <a:pt x="100223" y="15450"/>
                  </a:cubicBezTo>
                  <a:cubicBezTo>
                    <a:pt x="169505" y="7667"/>
                    <a:pt x="206601" y="72783"/>
                    <a:pt x="183054" y="133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1007307" y="372376"/>
              <a:ext cx="421145" cy="613504"/>
            </a:xfrm>
            <a:custGeom>
              <a:avLst/>
              <a:gdLst/>
              <a:ahLst/>
              <a:cxnLst/>
              <a:rect l="l" t="t" r="r" b="b"/>
              <a:pathLst>
                <a:path w="199595" h="290760" extrusionOk="0">
                  <a:moveTo>
                    <a:pt x="136439" y="3825"/>
                  </a:moveTo>
                  <a:cubicBezTo>
                    <a:pt x="96098" y="-8299"/>
                    <a:pt x="53476" y="9504"/>
                    <a:pt x="27803" y="41623"/>
                  </a:cubicBezTo>
                  <a:cubicBezTo>
                    <a:pt x="-1182" y="77908"/>
                    <a:pt x="-6334" y="128751"/>
                    <a:pt x="6930" y="172359"/>
                  </a:cubicBezTo>
                  <a:cubicBezTo>
                    <a:pt x="15021" y="198932"/>
                    <a:pt x="32494" y="217063"/>
                    <a:pt x="54090" y="233616"/>
                  </a:cubicBezTo>
                  <a:cubicBezTo>
                    <a:pt x="79040" y="252735"/>
                    <a:pt x="104911" y="270603"/>
                    <a:pt x="131352" y="287573"/>
                  </a:cubicBezTo>
                  <a:cubicBezTo>
                    <a:pt x="132626" y="288472"/>
                    <a:pt x="134211" y="288801"/>
                    <a:pt x="135737" y="288494"/>
                  </a:cubicBezTo>
                  <a:cubicBezTo>
                    <a:pt x="137241" y="289678"/>
                    <a:pt x="139037" y="290423"/>
                    <a:pt x="140933" y="290686"/>
                  </a:cubicBezTo>
                  <a:cubicBezTo>
                    <a:pt x="149813" y="291914"/>
                    <a:pt x="153343" y="277641"/>
                    <a:pt x="144003" y="276347"/>
                  </a:cubicBezTo>
                  <a:cubicBezTo>
                    <a:pt x="142556" y="276150"/>
                    <a:pt x="137842" y="254664"/>
                    <a:pt x="137009" y="251332"/>
                  </a:cubicBezTo>
                  <a:cubicBezTo>
                    <a:pt x="130839" y="225943"/>
                    <a:pt x="129125" y="199677"/>
                    <a:pt x="131944" y="173697"/>
                  </a:cubicBezTo>
                  <a:cubicBezTo>
                    <a:pt x="172768" y="178893"/>
                    <a:pt x="198091" y="140481"/>
                    <a:pt x="199318" y="103341"/>
                  </a:cubicBezTo>
                  <a:cubicBezTo>
                    <a:pt x="202300" y="58352"/>
                    <a:pt x="181253" y="17287"/>
                    <a:pt x="136439" y="3825"/>
                  </a:cubicBezTo>
                  <a:close/>
                  <a:moveTo>
                    <a:pt x="178907" y="130768"/>
                  </a:moveTo>
                  <a:cubicBezTo>
                    <a:pt x="170794" y="149799"/>
                    <a:pt x="150251" y="165541"/>
                    <a:pt x="128897" y="158042"/>
                  </a:cubicBezTo>
                  <a:cubicBezTo>
                    <a:pt x="126417" y="157187"/>
                    <a:pt x="123670" y="157692"/>
                    <a:pt x="121662" y="159380"/>
                  </a:cubicBezTo>
                  <a:cubicBezTo>
                    <a:pt x="120592" y="160082"/>
                    <a:pt x="119756" y="161068"/>
                    <a:pt x="119272" y="162252"/>
                  </a:cubicBezTo>
                  <a:cubicBezTo>
                    <a:pt x="118458" y="163699"/>
                    <a:pt x="118143" y="165343"/>
                    <a:pt x="118373" y="166988"/>
                  </a:cubicBezTo>
                  <a:cubicBezTo>
                    <a:pt x="113973" y="200335"/>
                    <a:pt x="116571" y="234230"/>
                    <a:pt x="126003" y="266503"/>
                  </a:cubicBezTo>
                  <a:cubicBezTo>
                    <a:pt x="111006" y="256615"/>
                    <a:pt x="96266" y="246399"/>
                    <a:pt x="81781" y="235809"/>
                  </a:cubicBezTo>
                  <a:cubicBezTo>
                    <a:pt x="65491" y="223882"/>
                    <a:pt x="47359" y="211911"/>
                    <a:pt x="34884" y="195775"/>
                  </a:cubicBezTo>
                  <a:cubicBezTo>
                    <a:pt x="-9491" y="135855"/>
                    <a:pt x="18419" y="26955"/>
                    <a:pt x="97961" y="15116"/>
                  </a:cubicBezTo>
                  <a:cubicBezTo>
                    <a:pt x="165664" y="7508"/>
                    <a:pt x="202015" y="71133"/>
                    <a:pt x="178907" y="1307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1305031" y="475050"/>
              <a:ext cx="59409" cy="175613"/>
            </a:xfrm>
            <a:custGeom>
              <a:avLst/>
              <a:gdLst/>
              <a:ahLst/>
              <a:cxnLst/>
              <a:rect l="l" t="t" r="r" b="b"/>
              <a:pathLst>
                <a:path w="28156" h="83229" extrusionOk="0">
                  <a:moveTo>
                    <a:pt x="12001" y="2074"/>
                  </a:moveTo>
                  <a:cubicBezTo>
                    <a:pt x="5687" y="-4723"/>
                    <a:pt x="-4289" y="6788"/>
                    <a:pt x="2004" y="13584"/>
                  </a:cubicBezTo>
                  <a:cubicBezTo>
                    <a:pt x="17298" y="29699"/>
                    <a:pt x="17395" y="54956"/>
                    <a:pt x="2223" y="71180"/>
                  </a:cubicBezTo>
                  <a:cubicBezTo>
                    <a:pt x="-4354" y="78459"/>
                    <a:pt x="6608" y="87887"/>
                    <a:pt x="13054" y="80608"/>
                  </a:cubicBezTo>
                  <a:cubicBezTo>
                    <a:pt x="33750" y="57455"/>
                    <a:pt x="32961" y="24678"/>
                    <a:pt x="12001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1260832" y="642594"/>
              <a:ext cx="30076" cy="31226"/>
            </a:xfrm>
            <a:custGeom>
              <a:avLst/>
              <a:gdLst/>
              <a:ahLst/>
              <a:cxnLst/>
              <a:rect l="l" t="t" r="r" b="b"/>
              <a:pathLst>
                <a:path w="14254" h="14799" extrusionOk="0">
                  <a:moveTo>
                    <a:pt x="6816" y="0"/>
                  </a:moveTo>
                  <a:cubicBezTo>
                    <a:pt x="-2458" y="0"/>
                    <a:pt x="-2283" y="14799"/>
                    <a:pt x="7430" y="14799"/>
                  </a:cubicBezTo>
                  <a:cubicBezTo>
                    <a:pt x="16726" y="14799"/>
                    <a:pt x="16529" y="0"/>
                    <a:pt x="6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611671" y="601479"/>
              <a:ext cx="103968" cy="202921"/>
            </a:xfrm>
            <a:custGeom>
              <a:avLst/>
              <a:gdLst/>
              <a:ahLst/>
              <a:cxnLst/>
              <a:rect l="l" t="t" r="r" b="b"/>
              <a:pathLst>
                <a:path w="49274" h="96171" extrusionOk="0">
                  <a:moveTo>
                    <a:pt x="46778" y="83022"/>
                  </a:moveTo>
                  <a:cubicBezTo>
                    <a:pt x="27791" y="67456"/>
                    <a:pt x="9199" y="33057"/>
                    <a:pt x="16281" y="8194"/>
                  </a:cubicBezTo>
                  <a:cubicBezTo>
                    <a:pt x="18978" y="-1277"/>
                    <a:pt x="4442" y="-3163"/>
                    <a:pt x="1877" y="5848"/>
                  </a:cubicBezTo>
                  <a:cubicBezTo>
                    <a:pt x="-2947" y="22796"/>
                    <a:pt x="2271" y="39436"/>
                    <a:pt x="9112" y="55091"/>
                  </a:cubicBezTo>
                  <a:cubicBezTo>
                    <a:pt x="15689" y="70153"/>
                    <a:pt x="23933" y="83965"/>
                    <a:pt x="36802" y="94555"/>
                  </a:cubicBezTo>
                  <a:cubicBezTo>
                    <a:pt x="43994" y="100409"/>
                    <a:pt x="53991" y="88920"/>
                    <a:pt x="46778" y="830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body" idx="1" hasCustomPrompt="1"/>
          </p:nvPr>
        </p:nvSpPr>
        <p:spPr>
          <a:xfrm>
            <a:off x="1714300" y="1186825"/>
            <a:ext cx="5715300" cy="276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06400" algn="ctr" rtl="0">
              <a:spcBef>
                <a:spcPts val="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solidFill>
                  <a:schemeClr val="accent2"/>
                </a:solidFill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marL="914400" lvl="1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✗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marL="1371600" lvl="2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marL="1828800" lvl="3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marL="2286000" lvl="4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marL="2743200" lvl="5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marL="3200400" lvl="6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●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marL="3657600" lvl="7" indent="-406400" algn="ctr" rtl="0">
              <a:spcBef>
                <a:spcPts val="1000"/>
              </a:spcBef>
              <a:spcAft>
                <a:spcPts val="0"/>
              </a:spcAft>
              <a:buSzPts val="2800"/>
              <a:buFont typeface="Nunito SemiBold"/>
              <a:buChar char="○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marL="4114800" lvl="8" indent="-406400" algn="ctr" rtl="0">
              <a:spcBef>
                <a:spcPts val="1000"/>
              </a:spcBef>
              <a:spcAft>
                <a:spcPts val="1000"/>
              </a:spcAft>
              <a:buSzPts val="2800"/>
              <a:buFont typeface="Nunito SemiBold"/>
              <a:buChar char="■"/>
              <a:defRPr sz="2800"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r>
              <a:rPr lang="en-US"/>
              <a:t>Type</a:t>
            </a:r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48" name="Google Shape;48;p4"/>
          <p:cNvSpPr/>
          <p:nvPr/>
        </p:nvSpPr>
        <p:spPr>
          <a:xfrm rot="-10653455">
            <a:off x="308904" y="3412015"/>
            <a:ext cx="814998" cy="1023408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4"/>
          <p:cNvSpPr/>
          <p:nvPr/>
        </p:nvSpPr>
        <p:spPr>
          <a:xfrm rot="5624237">
            <a:off x="8289671" y="2866841"/>
            <a:ext cx="540119" cy="264234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50;p4"/>
          <p:cNvSpPr/>
          <p:nvPr/>
        </p:nvSpPr>
        <p:spPr>
          <a:xfrm rot="5400000">
            <a:off x="6259143" y="-119213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4"/>
          <p:cNvSpPr/>
          <p:nvPr/>
        </p:nvSpPr>
        <p:spPr>
          <a:xfrm rot="5400000">
            <a:off x="6459663" y="73310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486100" y="253760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509560" y="230637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79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26000">
                <a:schemeClr val="lt1"/>
              </a:gs>
              <a:gs pos="48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rot="10800000">
            <a:off x="478120" y="499499"/>
            <a:ext cx="3891580" cy="4389451"/>
          </a:xfrm>
          <a:custGeom>
            <a:avLst/>
            <a:gdLst/>
            <a:ahLst/>
            <a:cxnLst/>
            <a:rect l="l" t="t" r="r" b="b"/>
            <a:pathLst>
              <a:path w="873041" h="513236" extrusionOk="0">
                <a:moveTo>
                  <a:pt x="807026" y="87874"/>
                </a:moveTo>
                <a:cubicBezTo>
                  <a:pt x="687888" y="-12496"/>
                  <a:pt x="94894" y="-27493"/>
                  <a:pt x="35062" y="46020"/>
                </a:cubicBezTo>
                <a:cubicBezTo>
                  <a:pt x="-6967" y="97718"/>
                  <a:pt x="2767" y="252111"/>
                  <a:pt x="1233" y="323344"/>
                </a:cubicBezTo>
                <a:cubicBezTo>
                  <a:pt x="-5849" y="404706"/>
                  <a:pt x="16010" y="492163"/>
                  <a:pt x="108027" y="508036"/>
                </a:cubicBezTo>
                <a:cubicBezTo>
                  <a:pt x="181211" y="520007"/>
                  <a:pt x="256478" y="507488"/>
                  <a:pt x="330298" y="508036"/>
                </a:cubicBezTo>
                <a:cubicBezTo>
                  <a:pt x="482038" y="490497"/>
                  <a:pt x="728667" y="541318"/>
                  <a:pt x="831077" y="410055"/>
                </a:cubicBezTo>
                <a:cubicBezTo>
                  <a:pt x="891479" y="316196"/>
                  <a:pt x="889396" y="168425"/>
                  <a:pt x="807026" y="8787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6"/>
          <p:cNvSpPr/>
          <p:nvPr/>
        </p:nvSpPr>
        <p:spPr>
          <a:xfrm>
            <a:off x="359638" y="371200"/>
            <a:ext cx="3869146" cy="4400299"/>
          </a:xfrm>
          <a:custGeom>
            <a:avLst/>
            <a:gdLst/>
            <a:ahLst/>
            <a:cxnLst/>
            <a:rect l="l" t="t" r="r" b="b"/>
            <a:pathLst>
              <a:path w="1717712" h="1953518" extrusionOk="0">
                <a:moveTo>
                  <a:pt x="1717677" y="1051758"/>
                </a:moveTo>
                <a:cubicBezTo>
                  <a:pt x="1717041" y="813899"/>
                  <a:pt x="1713292" y="575995"/>
                  <a:pt x="1710661" y="338136"/>
                </a:cubicBezTo>
                <a:cubicBezTo>
                  <a:pt x="1721382" y="143007"/>
                  <a:pt x="1668478" y="-11692"/>
                  <a:pt x="1396636" y="695"/>
                </a:cubicBezTo>
                <a:cubicBezTo>
                  <a:pt x="1075945" y="147"/>
                  <a:pt x="626492" y="30556"/>
                  <a:pt x="313102" y="62895"/>
                </a:cubicBezTo>
                <a:cubicBezTo>
                  <a:pt x="228254" y="71248"/>
                  <a:pt x="127029" y="84929"/>
                  <a:pt x="80877" y="166423"/>
                </a:cubicBezTo>
                <a:cubicBezTo>
                  <a:pt x="57506" y="207641"/>
                  <a:pt x="52222" y="256313"/>
                  <a:pt x="47991" y="302574"/>
                </a:cubicBezTo>
                <a:cubicBezTo>
                  <a:pt x="26527" y="536443"/>
                  <a:pt x="5742" y="770773"/>
                  <a:pt x="765" y="1005673"/>
                </a:cubicBezTo>
                <a:cubicBezTo>
                  <a:pt x="-2436" y="1229303"/>
                  <a:pt x="2826" y="1455674"/>
                  <a:pt x="47355" y="1675512"/>
                </a:cubicBezTo>
                <a:cubicBezTo>
                  <a:pt x="105433" y="1930275"/>
                  <a:pt x="294247" y="1910587"/>
                  <a:pt x="507266" y="1924377"/>
                </a:cubicBezTo>
                <a:cubicBezTo>
                  <a:pt x="802152" y="1942663"/>
                  <a:pt x="1097629" y="1958514"/>
                  <a:pt x="1393172" y="1952046"/>
                </a:cubicBezTo>
                <a:cubicBezTo>
                  <a:pt x="1441055" y="1950775"/>
                  <a:pt x="1490210" y="1947420"/>
                  <a:pt x="1535440" y="1930429"/>
                </a:cubicBezTo>
                <a:cubicBezTo>
                  <a:pt x="1677402" y="1878007"/>
                  <a:pt x="1689065" y="1706645"/>
                  <a:pt x="1699874" y="1577005"/>
                </a:cubicBezTo>
                <a:cubicBezTo>
                  <a:pt x="1715068" y="1402398"/>
                  <a:pt x="1718093" y="1226979"/>
                  <a:pt x="1717677" y="1051758"/>
                </a:cubicBezTo>
                <a:close/>
                <a:moveTo>
                  <a:pt x="1684308" y="1587616"/>
                </a:moveTo>
                <a:cubicBezTo>
                  <a:pt x="1671833" y="1818701"/>
                  <a:pt x="1618008" y="1947946"/>
                  <a:pt x="1360789" y="1937861"/>
                </a:cubicBezTo>
                <a:cubicBezTo>
                  <a:pt x="1016574" y="1942663"/>
                  <a:pt x="672358" y="1921374"/>
                  <a:pt x="329042" y="1897608"/>
                </a:cubicBezTo>
                <a:cubicBezTo>
                  <a:pt x="86951" y="1886316"/>
                  <a:pt x="53428" y="1699979"/>
                  <a:pt x="34726" y="1498208"/>
                </a:cubicBezTo>
                <a:cubicBezTo>
                  <a:pt x="-9452" y="1099970"/>
                  <a:pt x="26790" y="698817"/>
                  <a:pt x="62702" y="301390"/>
                </a:cubicBezTo>
                <a:cubicBezTo>
                  <a:pt x="68753" y="111151"/>
                  <a:pt x="183835" y="84798"/>
                  <a:pt x="348357" y="74011"/>
                </a:cubicBezTo>
                <a:cubicBezTo>
                  <a:pt x="645698" y="44939"/>
                  <a:pt x="1089889" y="7404"/>
                  <a:pt x="1389160" y="15363"/>
                </a:cubicBezTo>
                <a:cubicBezTo>
                  <a:pt x="1422529" y="16262"/>
                  <a:pt x="1545876" y="-5817"/>
                  <a:pt x="1635416" y="89906"/>
                </a:cubicBezTo>
                <a:cubicBezTo>
                  <a:pt x="1708337" y="167848"/>
                  <a:pt x="1693692" y="282645"/>
                  <a:pt x="1696388" y="380999"/>
                </a:cubicBezTo>
                <a:cubicBezTo>
                  <a:pt x="1696805" y="783117"/>
                  <a:pt x="1718115" y="1186353"/>
                  <a:pt x="1684242" y="15876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6"/>
          <p:cNvSpPr txBox="1">
            <a:spLocks noGrp="1"/>
          </p:cNvSpPr>
          <p:nvPr>
            <p:ph type="title" hasCustomPrompt="1"/>
          </p:nvPr>
        </p:nvSpPr>
        <p:spPr>
          <a:xfrm>
            <a:off x="883375" y="1004988"/>
            <a:ext cx="2879400" cy="951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73" name="Google Shape;73;p6"/>
          <p:cNvSpPr txBox="1">
            <a:spLocks noGrp="1"/>
          </p:cNvSpPr>
          <p:nvPr>
            <p:ph type="body" idx="1" hasCustomPrompt="1"/>
          </p:nvPr>
        </p:nvSpPr>
        <p:spPr>
          <a:xfrm>
            <a:off x="883525" y="2078413"/>
            <a:ext cx="2879400" cy="206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>
                <a:solidFill>
                  <a:schemeClr val="accent2"/>
                </a:solidFill>
              </a:defRPr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r>
              <a:rPr lang="en-US"/>
              <a:t>Type Here</a:t>
            </a:r>
            <a:endParaRPr/>
          </a:p>
        </p:txBody>
      </p:sp>
      <p:sp>
        <p:nvSpPr>
          <p:cNvPr id="74" name="Google Shape;74;p6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75" name="Google Shape;75;p6"/>
          <p:cNvSpPr/>
          <p:nvPr/>
        </p:nvSpPr>
        <p:spPr>
          <a:xfrm rot="5400000">
            <a:off x="3614542" y="2581686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6"/>
          <p:cNvSpPr/>
          <p:nvPr/>
        </p:nvSpPr>
        <p:spPr>
          <a:xfrm rot="5400000">
            <a:off x="4155556" y="352287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6"/>
          <p:cNvSpPr/>
          <p:nvPr/>
        </p:nvSpPr>
        <p:spPr>
          <a:xfrm rot="10800000">
            <a:off x="542537" y="4490175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6"/>
          <p:cNvSpPr/>
          <p:nvPr/>
        </p:nvSpPr>
        <p:spPr>
          <a:xfrm rot="5130764">
            <a:off x="247642" y="411835"/>
            <a:ext cx="745888" cy="775329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6"/>
          <p:cNvSpPr/>
          <p:nvPr/>
        </p:nvSpPr>
        <p:spPr>
          <a:xfrm>
            <a:off x="2994774" y="30055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80;p6"/>
          <p:cNvSpPr/>
          <p:nvPr/>
        </p:nvSpPr>
        <p:spPr>
          <a:xfrm>
            <a:off x="1495696" y="462807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81;p6"/>
          <p:cNvSpPr/>
          <p:nvPr/>
        </p:nvSpPr>
        <p:spPr>
          <a:xfrm rot="10800000">
            <a:off x="545766" y="4680253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163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7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7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7"/>
          <p:cNvSpPr txBox="1">
            <a:spLocks noGrp="1"/>
          </p:cNvSpPr>
          <p:nvPr>
            <p:ph type="title" hasCustomPrompt="1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Google Shape;88;p7"/>
          <p:cNvSpPr txBox="1">
            <a:spLocks noGrp="1"/>
          </p:cNvSpPr>
          <p:nvPr>
            <p:ph type="body" idx="2"/>
          </p:nvPr>
        </p:nvSpPr>
        <p:spPr>
          <a:xfrm>
            <a:off x="4611864" y="1506350"/>
            <a:ext cx="3002700" cy="276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1pPr>
            <a:lvl2pPr marL="914400" lvl="1" indent="-355600" rtl="0">
              <a:spcBef>
                <a:spcPts val="100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10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10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10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1000"/>
              </a:spcBef>
              <a:spcAft>
                <a:spcPts val="1000"/>
              </a:spcAft>
              <a:buSzPts val="2000"/>
              <a:buChar char="■"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Google Shape;89;p7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90" name="Google Shape;90;p7"/>
          <p:cNvSpPr/>
          <p:nvPr/>
        </p:nvSpPr>
        <p:spPr>
          <a:xfrm>
            <a:off x="8138824" y="237026"/>
            <a:ext cx="739006" cy="927984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7"/>
          <p:cNvSpPr/>
          <p:nvPr/>
        </p:nvSpPr>
        <p:spPr>
          <a:xfrm>
            <a:off x="8547668" y="2847045"/>
            <a:ext cx="262123" cy="231108"/>
          </a:xfrm>
          <a:custGeom>
            <a:avLst/>
            <a:gdLst/>
            <a:ahLst/>
            <a:cxnLst/>
            <a:rect l="l" t="t" r="r" b="b"/>
            <a:pathLst>
              <a:path w="124229" h="109530" extrusionOk="0">
                <a:moveTo>
                  <a:pt x="79291" y="1720"/>
                </a:moveTo>
                <a:cubicBezTo>
                  <a:pt x="8212" y="-15360"/>
                  <a:pt x="-40965" y="100205"/>
                  <a:pt x="47829" y="108799"/>
                </a:cubicBezTo>
                <a:cubicBezTo>
                  <a:pt x="119983" y="119191"/>
                  <a:pt x="160785" y="15554"/>
                  <a:pt x="79291" y="1720"/>
                </a:cubicBezTo>
                <a:close/>
                <a:moveTo>
                  <a:pt x="106609" y="64095"/>
                </a:moveTo>
                <a:cubicBezTo>
                  <a:pt x="93827" y="96675"/>
                  <a:pt x="39761" y="106168"/>
                  <a:pt x="18275" y="78083"/>
                </a:cubicBezTo>
                <a:cubicBezTo>
                  <a:pt x="2292" y="46095"/>
                  <a:pt x="38489" y="11651"/>
                  <a:pt x="70390" y="15247"/>
                </a:cubicBezTo>
                <a:cubicBezTo>
                  <a:pt x="97620" y="15401"/>
                  <a:pt x="116651" y="36974"/>
                  <a:pt x="106609" y="640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7"/>
          <p:cNvSpPr/>
          <p:nvPr/>
        </p:nvSpPr>
        <p:spPr>
          <a:xfrm>
            <a:off x="4426766" y="47247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7"/>
          <p:cNvSpPr/>
          <p:nvPr/>
        </p:nvSpPr>
        <p:spPr>
          <a:xfrm>
            <a:off x="5368771" y="47555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7"/>
          <p:cNvSpPr/>
          <p:nvPr/>
        </p:nvSpPr>
        <p:spPr>
          <a:xfrm>
            <a:off x="5538652" y="47551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7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7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1154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8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8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8"/>
          <p:cNvSpPr txBox="1">
            <a:spLocks noGrp="1"/>
          </p:cNvSpPr>
          <p:nvPr>
            <p:ph type="title" hasCustomPrompt="1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102" name="Google Shape;102;p8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3" name="Google Shape;103;p8"/>
          <p:cNvSpPr txBox="1">
            <a:spLocks noGrp="1"/>
          </p:cNvSpPr>
          <p:nvPr>
            <p:ph type="body" idx="2"/>
          </p:nvPr>
        </p:nvSpPr>
        <p:spPr>
          <a:xfrm>
            <a:off x="3400388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4" name="Google Shape;104;p8"/>
          <p:cNvSpPr txBox="1">
            <a:spLocks noGrp="1"/>
          </p:cNvSpPr>
          <p:nvPr>
            <p:ph type="body" idx="3"/>
          </p:nvPr>
        </p:nvSpPr>
        <p:spPr>
          <a:xfrm>
            <a:off x="5612601" y="1506350"/>
            <a:ext cx="2001900" cy="278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1pPr>
            <a:lvl2pPr marL="9144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0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0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0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000"/>
              </a:spcBef>
              <a:spcAft>
                <a:spcPts val="1000"/>
              </a:spcAft>
              <a:buSzPts val="1800"/>
              <a:buChar char="■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Google Shape;105;p8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06" name="Google Shape;106;p8"/>
          <p:cNvSpPr/>
          <p:nvPr/>
        </p:nvSpPr>
        <p:spPr>
          <a:xfrm rot="10338673">
            <a:off x="8747978" y="1166276"/>
            <a:ext cx="113410" cy="95472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 rot="10338673">
            <a:off x="8873347" y="1615232"/>
            <a:ext cx="80494" cy="39932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8"/>
          <p:cNvSpPr/>
          <p:nvPr/>
        </p:nvSpPr>
        <p:spPr>
          <a:xfrm>
            <a:off x="3152266" y="381106"/>
            <a:ext cx="888148" cy="61490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8"/>
          <p:cNvSpPr/>
          <p:nvPr/>
        </p:nvSpPr>
        <p:spPr>
          <a:xfrm>
            <a:off x="4094271" y="411908"/>
            <a:ext cx="86890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4264152" y="411573"/>
            <a:ext cx="299728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8"/>
          <p:cNvSpPr/>
          <p:nvPr/>
        </p:nvSpPr>
        <p:spPr>
          <a:xfrm rot="5534346">
            <a:off x="22341" y="3409311"/>
            <a:ext cx="681569" cy="214495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6092030" y="4766054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6467384" y="4872362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24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9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9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9"/>
          <p:cNvSpPr txBox="1">
            <a:spLocks noGrp="1"/>
          </p:cNvSpPr>
          <p:nvPr>
            <p:ph type="title" hasCustomPrompt="1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r>
              <a:rPr lang="en-US"/>
              <a:t>Title</a:t>
            </a:r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0" name="Google Shape;120;p9"/>
          <p:cNvSpPr/>
          <p:nvPr/>
        </p:nvSpPr>
        <p:spPr>
          <a:xfrm>
            <a:off x="325536" y="1027644"/>
            <a:ext cx="113330" cy="954049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9"/>
          <p:cNvSpPr/>
          <p:nvPr/>
        </p:nvSpPr>
        <p:spPr>
          <a:xfrm>
            <a:off x="257001" y="1121076"/>
            <a:ext cx="80437" cy="399039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9"/>
          <p:cNvSpPr/>
          <p:nvPr/>
        </p:nvSpPr>
        <p:spPr>
          <a:xfrm>
            <a:off x="2910561" y="377935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9"/>
          <p:cNvSpPr/>
          <p:nvPr/>
        </p:nvSpPr>
        <p:spPr>
          <a:xfrm>
            <a:off x="4390454" y="411302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9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9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9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9"/>
          <p:cNvSpPr/>
          <p:nvPr/>
        </p:nvSpPr>
        <p:spPr>
          <a:xfrm>
            <a:off x="8624662" y="1757104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9"/>
          <p:cNvSpPr/>
          <p:nvPr/>
        </p:nvSpPr>
        <p:spPr>
          <a:xfrm>
            <a:off x="4654424" y="4555495"/>
            <a:ext cx="681049" cy="214332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1780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0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10"/>
          <p:cNvSpPr/>
          <p:nvPr/>
        </p:nvSpPr>
        <p:spPr>
          <a:xfrm>
            <a:off x="642525" y="4216625"/>
            <a:ext cx="5890324" cy="562639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0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0"/>
          <p:cNvSpPr txBox="1">
            <a:spLocks noGrp="1"/>
          </p:cNvSpPr>
          <p:nvPr>
            <p:ph type="body" idx="1" hasCustomPrompt="1"/>
          </p:nvPr>
        </p:nvSpPr>
        <p:spPr>
          <a:xfrm>
            <a:off x="823076" y="4261808"/>
            <a:ext cx="5522700" cy="39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2"/>
                </a:solidFill>
              </a:defRPr>
            </a:lvl1pPr>
          </a:lstStyle>
          <a:p>
            <a:r>
              <a:rPr lang="en-US"/>
              <a:t>Caption</a:t>
            </a:r>
            <a:endParaRPr/>
          </a:p>
        </p:txBody>
      </p:sp>
      <p:sp>
        <p:nvSpPr>
          <p:cNvPr id="134" name="Google Shape;134;p10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35" name="Google Shape;135;p10"/>
          <p:cNvSpPr/>
          <p:nvPr/>
        </p:nvSpPr>
        <p:spPr>
          <a:xfrm rot="5400000">
            <a:off x="31216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0"/>
          <p:cNvSpPr/>
          <p:nvPr/>
        </p:nvSpPr>
        <p:spPr>
          <a:xfrm rot="-9525180">
            <a:off x="252849" y="4358394"/>
            <a:ext cx="290510" cy="231333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0"/>
          <p:cNvSpPr/>
          <p:nvPr/>
        </p:nvSpPr>
        <p:spPr>
          <a:xfrm rot="-9525180">
            <a:off x="217769" y="4512917"/>
            <a:ext cx="132490" cy="91286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/>
          <p:nvPr/>
        </p:nvSpPr>
        <p:spPr>
          <a:xfrm rot="-167066">
            <a:off x="4934240" y="363639"/>
            <a:ext cx="888144" cy="61489"/>
          </a:xfrm>
          <a:custGeom>
            <a:avLst/>
            <a:gdLst/>
            <a:ahLst/>
            <a:cxnLst/>
            <a:rect l="l" t="t" r="r" b="b"/>
            <a:pathLst>
              <a:path w="420923" h="29142" extrusionOk="0">
                <a:moveTo>
                  <a:pt x="413489" y="13189"/>
                </a:moveTo>
                <a:cubicBezTo>
                  <a:pt x="278455" y="16526"/>
                  <a:pt x="143334" y="12132"/>
                  <a:pt x="8805" y="34"/>
                </a:cubicBezTo>
                <a:cubicBezTo>
                  <a:pt x="-293" y="-799"/>
                  <a:pt x="-3933" y="13847"/>
                  <a:pt x="5670" y="14702"/>
                </a:cubicBezTo>
                <a:cubicBezTo>
                  <a:pt x="141449" y="26940"/>
                  <a:pt x="277798" y="31404"/>
                  <a:pt x="414081" y="28076"/>
                </a:cubicBezTo>
                <a:cubicBezTo>
                  <a:pt x="423377" y="27769"/>
                  <a:pt x="423223" y="12970"/>
                  <a:pt x="413489" y="1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/>
          <p:nvPr/>
        </p:nvSpPr>
        <p:spPr>
          <a:xfrm rot="-167066">
            <a:off x="5876367" y="368207"/>
            <a:ext cx="86889" cy="31179"/>
          </a:xfrm>
          <a:custGeom>
            <a:avLst/>
            <a:gdLst/>
            <a:ahLst/>
            <a:cxnLst/>
            <a:rect l="l" t="t" r="r" b="b"/>
            <a:pathLst>
              <a:path w="41180" h="14777" extrusionOk="0">
                <a:moveTo>
                  <a:pt x="33693" y="0"/>
                </a:moveTo>
                <a:lnTo>
                  <a:pt x="6835" y="0"/>
                </a:lnTo>
                <a:cubicBezTo>
                  <a:pt x="-2461" y="0"/>
                  <a:pt x="-2286" y="14777"/>
                  <a:pt x="7427" y="14777"/>
                </a:cubicBezTo>
                <a:lnTo>
                  <a:pt x="34307" y="14777"/>
                </a:lnTo>
                <a:cubicBezTo>
                  <a:pt x="43669" y="14777"/>
                  <a:pt x="43471" y="0"/>
                  <a:pt x="336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10"/>
          <p:cNvSpPr/>
          <p:nvPr/>
        </p:nvSpPr>
        <p:spPr>
          <a:xfrm rot="-167066">
            <a:off x="6046138" y="354459"/>
            <a:ext cx="299726" cy="40681"/>
          </a:xfrm>
          <a:custGeom>
            <a:avLst/>
            <a:gdLst/>
            <a:ahLst/>
            <a:cxnLst/>
            <a:rect l="l" t="t" r="r" b="b"/>
            <a:pathLst>
              <a:path w="142051" h="19280" extrusionOk="0">
                <a:moveTo>
                  <a:pt x="136384" y="4500"/>
                </a:moveTo>
                <a:lnTo>
                  <a:pt x="8783" y="5"/>
                </a:lnTo>
                <a:cubicBezTo>
                  <a:pt x="-272" y="-323"/>
                  <a:pt x="-3933" y="14344"/>
                  <a:pt x="5648" y="14695"/>
                </a:cubicBezTo>
                <a:lnTo>
                  <a:pt x="133227" y="19277"/>
                </a:lnTo>
                <a:cubicBezTo>
                  <a:pt x="142282" y="19518"/>
                  <a:pt x="146031" y="4851"/>
                  <a:pt x="136384" y="450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0"/>
          <p:cNvSpPr/>
          <p:nvPr/>
        </p:nvSpPr>
        <p:spPr>
          <a:xfrm rot="5400000">
            <a:off x="8280263" y="2495763"/>
            <a:ext cx="850640" cy="154977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2156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98739"/>
            <a:ext cx="3973323" cy="29641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4660" y="252719"/>
            <a:ext cx="7962140" cy="1275588"/>
          </a:xfrm>
        </p:spPr>
        <p:txBody>
          <a:bodyPr/>
          <a:lstStyle>
            <a:lvl1pPr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90" y="1940814"/>
            <a:ext cx="2770632" cy="2443577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Calibri"/>
              </a:rPr>
              <a:t>Click to edit master text style</a:t>
            </a:r>
          </a:p>
          <a:p>
            <a:endParaRPr lang="en-US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73323" y="1699023"/>
            <a:ext cx="2609643" cy="29634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82966" y="1699023"/>
            <a:ext cx="2561034" cy="296346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1" y="4767263"/>
            <a:ext cx="2514947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07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 - Dark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56" name="Google Shape;156;p12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650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>
  <p:cSld name="Blank - Half"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1760302">
            <a:off x="4588400" y="637136"/>
            <a:ext cx="4206636" cy="4111947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3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9" name="Google Shape;169;p13"/>
          <p:cNvGrpSpPr/>
          <p:nvPr/>
        </p:nvGrpSpPr>
        <p:grpSpPr>
          <a:xfrm>
            <a:off x="4377287" y="431563"/>
            <a:ext cx="4360802" cy="4280374"/>
            <a:chOff x="576654" y="555403"/>
            <a:chExt cx="3865959" cy="3794658"/>
          </a:xfrm>
        </p:grpSpPr>
        <p:sp>
          <p:nvSpPr>
            <p:cNvPr id="170" name="Google Shape;170;p13"/>
            <p:cNvSpPr/>
            <p:nvPr/>
          </p:nvSpPr>
          <p:spPr>
            <a:xfrm>
              <a:off x="619289" y="555403"/>
              <a:ext cx="3823324" cy="3794658"/>
            </a:xfrm>
            <a:custGeom>
              <a:avLst/>
              <a:gdLst/>
              <a:ahLst/>
              <a:cxnLst/>
              <a:rect l="l" t="t" r="r" b="b"/>
              <a:pathLst>
                <a:path w="1812002" h="1798416" extrusionOk="0">
                  <a:moveTo>
                    <a:pt x="1803580" y="754533"/>
                  </a:moveTo>
                  <a:cubicBezTo>
                    <a:pt x="1755126" y="365965"/>
                    <a:pt x="1420404" y="43389"/>
                    <a:pt x="1031243" y="5415"/>
                  </a:cubicBezTo>
                  <a:cubicBezTo>
                    <a:pt x="982060" y="-66"/>
                    <a:pt x="932504" y="-1381"/>
                    <a:pt x="883099" y="1447"/>
                  </a:cubicBezTo>
                  <a:cubicBezTo>
                    <a:pt x="873803" y="1973"/>
                    <a:pt x="873957" y="16794"/>
                    <a:pt x="883691" y="16246"/>
                  </a:cubicBezTo>
                  <a:cubicBezTo>
                    <a:pt x="1757494" y="-18263"/>
                    <a:pt x="2121442" y="1058868"/>
                    <a:pt x="1445508" y="1590605"/>
                  </a:cubicBezTo>
                  <a:cubicBezTo>
                    <a:pt x="1154174" y="1812547"/>
                    <a:pt x="730088" y="1849314"/>
                    <a:pt x="411765" y="1663262"/>
                  </a:cubicBezTo>
                  <a:cubicBezTo>
                    <a:pt x="67769" y="1470874"/>
                    <a:pt x="-50821" y="1022824"/>
                    <a:pt x="50843" y="658548"/>
                  </a:cubicBezTo>
                  <a:cubicBezTo>
                    <a:pt x="145996" y="257328"/>
                    <a:pt x="571617" y="-46393"/>
                    <a:pt x="981233" y="77876"/>
                  </a:cubicBezTo>
                  <a:cubicBezTo>
                    <a:pt x="990003" y="80529"/>
                    <a:pt x="993533" y="65949"/>
                    <a:pt x="984391" y="63186"/>
                  </a:cubicBezTo>
                  <a:cubicBezTo>
                    <a:pt x="621232" y="-46436"/>
                    <a:pt x="223477" y="180680"/>
                    <a:pt x="83292" y="523010"/>
                  </a:cubicBezTo>
                  <a:cubicBezTo>
                    <a:pt x="-163184" y="1097697"/>
                    <a:pt x="154152" y="1768368"/>
                    <a:pt x="813533" y="1796542"/>
                  </a:cubicBezTo>
                  <a:cubicBezTo>
                    <a:pt x="1393503" y="1832827"/>
                    <a:pt x="1882662" y="1337310"/>
                    <a:pt x="1803580" y="7545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576654" y="3067330"/>
              <a:ext cx="620488" cy="986037"/>
            </a:xfrm>
            <a:custGeom>
              <a:avLst/>
              <a:gdLst/>
              <a:ahLst/>
              <a:cxnLst/>
              <a:rect l="l" t="t" r="r" b="b"/>
              <a:pathLst>
                <a:path w="294070" h="467316" extrusionOk="0">
                  <a:moveTo>
                    <a:pt x="291610" y="454155"/>
                  </a:moveTo>
                  <a:cubicBezTo>
                    <a:pt x="153814" y="339512"/>
                    <a:pt x="54825" y="179550"/>
                    <a:pt x="14308" y="4834"/>
                  </a:cubicBezTo>
                  <a:cubicBezTo>
                    <a:pt x="12116" y="-4528"/>
                    <a:pt x="-1872" y="1084"/>
                    <a:pt x="211" y="10007"/>
                  </a:cubicBezTo>
                  <a:cubicBezTo>
                    <a:pt x="42374" y="188276"/>
                    <a:pt x="141091" y="348128"/>
                    <a:pt x="281612" y="465666"/>
                  </a:cubicBezTo>
                  <a:cubicBezTo>
                    <a:pt x="288760" y="471585"/>
                    <a:pt x="298757" y="460141"/>
                    <a:pt x="291610" y="454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625052" y="3542878"/>
              <a:ext cx="246686" cy="335935"/>
            </a:xfrm>
            <a:custGeom>
              <a:avLst/>
              <a:gdLst/>
              <a:ahLst/>
              <a:cxnLst/>
              <a:rect l="l" t="t" r="r" b="b"/>
              <a:pathLst>
                <a:path w="116913" h="159211" extrusionOk="0">
                  <a:moveTo>
                    <a:pt x="114759" y="145770"/>
                  </a:moveTo>
                  <a:cubicBezTo>
                    <a:pt x="73155" y="104376"/>
                    <a:pt x="38848" y="56252"/>
                    <a:pt x="13292" y="3435"/>
                  </a:cubicBezTo>
                  <a:cubicBezTo>
                    <a:pt x="9193" y="-5027"/>
                    <a:pt x="-3195" y="3808"/>
                    <a:pt x="774" y="12030"/>
                  </a:cubicBezTo>
                  <a:cubicBezTo>
                    <a:pt x="27012" y="65964"/>
                    <a:pt x="62178" y="115053"/>
                    <a:pt x="104784" y="157258"/>
                  </a:cubicBezTo>
                  <a:cubicBezTo>
                    <a:pt x="111361" y="163814"/>
                    <a:pt x="121337" y="152303"/>
                    <a:pt x="114759" y="1457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3508732" y="703042"/>
              <a:ext cx="736985" cy="678722"/>
            </a:xfrm>
            <a:custGeom>
              <a:avLst/>
              <a:gdLst/>
              <a:ahLst/>
              <a:cxnLst/>
              <a:rect l="l" t="t" r="r" b="b"/>
              <a:pathLst>
                <a:path w="349282" h="321669" extrusionOk="0">
                  <a:moveTo>
                    <a:pt x="348469" y="309928"/>
                  </a:moveTo>
                  <a:cubicBezTo>
                    <a:pt x="278003" y="170664"/>
                    <a:pt x="156037" y="58585"/>
                    <a:pt x="11050" y="551"/>
                  </a:cubicBezTo>
                  <a:cubicBezTo>
                    <a:pt x="2543" y="-2847"/>
                    <a:pt x="-4823" y="10439"/>
                    <a:pt x="3968" y="13969"/>
                  </a:cubicBezTo>
                  <a:cubicBezTo>
                    <a:pt x="146478" y="70973"/>
                    <a:pt x="266844" y="180859"/>
                    <a:pt x="335709" y="318194"/>
                  </a:cubicBezTo>
                  <a:cubicBezTo>
                    <a:pt x="339918" y="326613"/>
                    <a:pt x="352591" y="318107"/>
                    <a:pt x="348469" y="3099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4237875" y="1405342"/>
              <a:ext cx="51220" cy="74504"/>
            </a:xfrm>
            <a:custGeom>
              <a:avLst/>
              <a:gdLst/>
              <a:ahLst/>
              <a:cxnLst/>
              <a:rect l="l" t="t" r="r" b="b"/>
              <a:pathLst>
                <a:path w="24275" h="35310" extrusionOk="0">
                  <a:moveTo>
                    <a:pt x="23295" y="23713"/>
                  </a:moveTo>
                  <a:lnTo>
                    <a:pt x="13692" y="3323"/>
                  </a:lnTo>
                  <a:cubicBezTo>
                    <a:pt x="8452" y="-4658"/>
                    <a:pt x="-3475" y="3191"/>
                    <a:pt x="975" y="11588"/>
                  </a:cubicBezTo>
                  <a:cubicBezTo>
                    <a:pt x="4176" y="18384"/>
                    <a:pt x="7371" y="25181"/>
                    <a:pt x="10556" y="31978"/>
                  </a:cubicBezTo>
                  <a:cubicBezTo>
                    <a:pt x="15906" y="39980"/>
                    <a:pt x="27745" y="32109"/>
                    <a:pt x="23295" y="237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/>
          <p:nvPr/>
        </p:nvSpPr>
        <p:spPr>
          <a:xfrm rot="2700000">
            <a:off x="4969709" y="954676"/>
            <a:ext cx="200969" cy="172851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/>
          <p:nvPr/>
        </p:nvSpPr>
        <p:spPr>
          <a:xfrm rot="8434612">
            <a:off x="7810734" y="3959265"/>
            <a:ext cx="540275" cy="264310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2937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27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4587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9144000" cy="862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570" y="146087"/>
            <a:ext cx="7517131" cy="570669"/>
          </a:xfrm>
        </p:spPr>
        <p:txBody>
          <a:bodyPr anchor="ctr"/>
          <a:lstStyle>
            <a:lvl1pPr>
              <a:lnSpc>
                <a:spcPct val="100000"/>
              </a:lnSpc>
              <a:defRPr spc="-1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4584" y="1170385"/>
            <a:ext cx="8174832" cy="32563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876" y="4767263"/>
            <a:ext cx="3627882" cy="2738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CITL Summer Intensive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0086" y="4766310"/>
            <a:ext cx="3264408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494" y="4767263"/>
            <a:ext cx="473202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5945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314B-D68A-B955-8E77-0B6CDD89B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33765-756F-D341-6200-2F784FC69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16B7-CE7B-2268-CB7E-9F25FEE6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36-FFD6-BF65-D2CC-CF78DDF9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09435-1E85-05B5-F20C-4489E1EE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7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2427732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40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286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841" y="656272"/>
            <a:ext cx="1788319" cy="3801428"/>
          </a:xfrm>
        </p:spPr>
        <p:txBody>
          <a:bodyPr/>
          <a:lstStyle>
            <a:lvl1pPr>
              <a:lnSpc>
                <a:spcPct val="100000"/>
              </a:lnSpc>
              <a:defRPr spc="-15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 to add text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256B58A-EC2F-48AB-BF2D-AB678AF0C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458" y="4767263"/>
            <a:ext cx="2078354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CITL Summer Intensive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2476500" y="657225"/>
            <a:ext cx="6455569" cy="35623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DB48D9BB-04DF-4542-8DF6-C4C78753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0086" y="4766310"/>
            <a:ext cx="3264408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F22742E1-6009-4FFB-A391-37B987F53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494" y="4767263"/>
            <a:ext cx="473202" cy="273844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663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57085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72" y="476250"/>
            <a:ext cx="3878828" cy="1529531"/>
          </a:xfrm>
        </p:spPr>
        <p:txBody>
          <a:bodyPr anchor="b">
            <a:noAutofit/>
          </a:bodyPr>
          <a:lstStyle>
            <a:lvl1pPr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sz="49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71499" y="2183607"/>
            <a:ext cx="3375422" cy="2483644"/>
          </a:xfrm>
        </p:spPr>
        <p:txBody>
          <a:bodyPr>
            <a:normAutofit/>
          </a:bodyPr>
          <a:lstStyle>
            <a:lvl1pPr>
              <a:defRPr lang="en-US" sz="1650" kern="1200" spc="38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4128516" cy="2738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6585" y="479822"/>
            <a:ext cx="1649015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03256" y="478631"/>
            <a:ext cx="1649016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56585" y="2751535"/>
            <a:ext cx="1649015" cy="19157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3256" y="2751535"/>
            <a:ext cx="1649016" cy="190976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7790" y="4767263"/>
            <a:ext cx="242773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2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649686" cy="5143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59" y="470262"/>
            <a:ext cx="4791770" cy="4201343"/>
          </a:xfrm>
        </p:spPr>
        <p:txBody>
          <a:bodyPr>
            <a:noAutofit/>
          </a:bodyPr>
          <a:lstStyle>
            <a:lvl1pPr algn="r"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defRPr sz="6000" baseline="0"/>
            </a:lvl1pPr>
          </a:lstStyle>
          <a:p>
            <a:r>
              <a:rPr lang="en-US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22348" y="470263"/>
            <a:ext cx="2399276" cy="4193177"/>
          </a:xfrm>
        </p:spPr>
        <p:txBody>
          <a:bodyPr anchor="ctr">
            <a:normAutofit/>
          </a:bodyPr>
          <a:lstStyle>
            <a:lvl1pPr>
              <a:defRPr lang="en-US" sz="1950" kern="1200" spc="38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87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25" y="-477"/>
            <a:ext cx="4570856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329" y="238125"/>
            <a:ext cx="3375553" cy="1571626"/>
          </a:xfrm>
        </p:spPr>
        <p:txBody>
          <a:bodyPr>
            <a:noAutofit/>
          </a:bodyPr>
          <a:lstStyle>
            <a:lvl1pPr>
              <a:defRPr sz="4050"/>
            </a:lvl1pPr>
          </a:lstStyle>
          <a:p>
            <a:r>
              <a:rPr lang="en-US" sz="405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329" y="1940719"/>
            <a:ext cx="3375553" cy="2695575"/>
          </a:xfrm>
        </p:spPr>
        <p:txBody>
          <a:bodyPr anchor="ctr">
            <a:normAutofit/>
          </a:bodyPr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 sz="150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0856" y="1"/>
            <a:ext cx="2284763" cy="257127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61572" y="0"/>
            <a:ext cx="2286000" cy="2571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6762" y="2571750"/>
            <a:ext cx="4557713" cy="257175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7790" y="4767263"/>
            <a:ext cx="2427732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21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/>
          <p:nvPr/>
        </p:nvSpPr>
        <p:spPr>
          <a:xfrm flipH="1">
            <a:off x="4344667" y="-13466"/>
            <a:ext cx="4799339" cy="5156966"/>
          </a:xfrm>
          <a:custGeom>
            <a:avLst/>
            <a:gdLst/>
            <a:ahLst/>
            <a:cxnLst/>
            <a:rect l="l" t="t" r="r" b="b"/>
            <a:pathLst>
              <a:path w="6399119" h="6875954" extrusionOk="0">
                <a:moveTo>
                  <a:pt x="6399120" y="3447514"/>
                </a:moveTo>
                <a:cubicBezTo>
                  <a:pt x="6399120" y="5013629"/>
                  <a:pt x="5417222" y="6350483"/>
                  <a:pt x="4035547" y="6875955"/>
                </a:cubicBezTo>
                <a:lnTo>
                  <a:pt x="0" y="6875955"/>
                </a:lnTo>
                <a:lnTo>
                  <a:pt x="0" y="0"/>
                </a:lnTo>
                <a:lnTo>
                  <a:pt x="3984239" y="0"/>
                </a:lnTo>
                <a:cubicBezTo>
                  <a:pt x="5392904" y="511644"/>
                  <a:pt x="6399120" y="1862134"/>
                  <a:pt x="6399120" y="344751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"/>
          <p:cNvSpPr/>
          <p:nvPr/>
        </p:nvSpPr>
        <p:spPr>
          <a:xfrm flipH="1">
            <a:off x="4205176" y="-27771"/>
            <a:ext cx="4920932" cy="5171271"/>
          </a:xfrm>
          <a:custGeom>
            <a:avLst/>
            <a:gdLst/>
            <a:ahLst/>
            <a:cxnLst/>
            <a:rect l="l" t="t" r="r" b="b"/>
            <a:pathLst>
              <a:path w="6561243" h="6895028" extrusionOk="0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5"/>
          <p:cNvSpPr txBox="1">
            <a:spLocks noGrp="1"/>
          </p:cNvSpPr>
          <p:nvPr>
            <p:ph type="title"/>
          </p:nvPr>
        </p:nvSpPr>
        <p:spPr>
          <a:xfrm>
            <a:off x="4554544" y="1187981"/>
            <a:ext cx="3991950" cy="99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ldrich"/>
              <a:buNone/>
              <a:defRPr sz="525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000"/>
              <a:buFont typeface="Abril Fatface"/>
              <a:buNone/>
              <a:defRPr sz="5250">
                <a:solidFill>
                  <a:schemeClr val="l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body" idx="1"/>
          </p:nvPr>
        </p:nvSpPr>
        <p:spPr>
          <a:xfrm>
            <a:off x="4554525" y="2241206"/>
            <a:ext cx="3991950" cy="16769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685800" lvl="1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028700" lvl="2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371600" lvl="3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1714500" lvl="4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057400" lvl="5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2400300" lvl="6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2743200" lvl="7" indent="-261938" algn="r">
              <a:spcBef>
                <a:spcPts val="1575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3086100" lvl="8" indent="-261938" algn="r">
              <a:spcBef>
                <a:spcPts val="1575"/>
              </a:spcBef>
              <a:spcAft>
                <a:spcPts val="1575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5"/>
          <p:cNvGrpSpPr/>
          <p:nvPr/>
        </p:nvGrpSpPr>
        <p:grpSpPr>
          <a:xfrm>
            <a:off x="155297" y="4351078"/>
            <a:ext cx="1209275" cy="643727"/>
            <a:chOff x="4935262" y="1546062"/>
            <a:chExt cx="1612367" cy="858303"/>
          </a:xfrm>
        </p:grpSpPr>
        <p:sp>
          <p:nvSpPr>
            <p:cNvPr id="97" name="Google Shape;97;p5"/>
            <p:cNvSpPr/>
            <p:nvPr/>
          </p:nvSpPr>
          <p:spPr>
            <a:xfrm>
              <a:off x="6261148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261148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5"/>
            <p:cNvSpPr/>
            <p:nvPr/>
          </p:nvSpPr>
          <p:spPr>
            <a:xfrm>
              <a:off x="6261148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5"/>
            <p:cNvSpPr/>
            <p:nvPr/>
          </p:nvSpPr>
          <p:spPr>
            <a:xfrm>
              <a:off x="6261148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6470955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6470955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6470955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6470955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6002990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6002990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6002990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6002990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5744736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5744736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5744736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5744736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5486578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486578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5486578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5486578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5193515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5193515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193515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5193515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4935262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935262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935262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935262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3323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003 Talking Points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1215825" y="787931"/>
            <a:ext cx="7616475" cy="572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Abril Fatface"/>
              <a:buNone/>
              <a:defRPr sz="30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311700" y="1545113"/>
            <a:ext cx="8520525" cy="29828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61938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685800" lvl="1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2pPr>
            <a:lvl3pPr marL="1028700" lvl="2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3pPr>
            <a:lvl4pPr marL="1371600" lvl="3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4pPr>
            <a:lvl5pPr marL="1714500" lvl="4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5pPr>
            <a:lvl6pPr marL="2057400" lvl="5" indent="-261938" rtl="0">
              <a:spcBef>
                <a:spcPts val="1575"/>
              </a:spcBef>
              <a:spcAft>
                <a:spcPts val="0"/>
              </a:spcAft>
              <a:buSzPts val="1900"/>
              <a:buChar char="■"/>
              <a:defRPr/>
            </a:lvl6pPr>
            <a:lvl7pPr marL="2400300" lvl="6" indent="-261938" rtl="0">
              <a:spcBef>
                <a:spcPts val="1575"/>
              </a:spcBef>
              <a:spcAft>
                <a:spcPts val="0"/>
              </a:spcAft>
              <a:buSzPts val="1900"/>
              <a:buChar char="●"/>
              <a:defRPr/>
            </a:lvl7pPr>
            <a:lvl8pPr marL="2743200" lvl="7" indent="-261938" rtl="0">
              <a:spcBef>
                <a:spcPts val="1575"/>
              </a:spcBef>
              <a:spcAft>
                <a:spcPts val="0"/>
              </a:spcAft>
              <a:buSzPts val="1900"/>
              <a:buChar char="○"/>
              <a:defRPr/>
            </a:lvl8pPr>
            <a:lvl9pPr marL="3086100" lvl="8" indent="-261938" rtl="0">
              <a:spcBef>
                <a:spcPts val="1575"/>
              </a:spcBef>
              <a:spcAft>
                <a:spcPts val="1575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128" name="Google Shape;128;p6"/>
          <p:cNvGrpSpPr/>
          <p:nvPr/>
        </p:nvGrpSpPr>
        <p:grpSpPr>
          <a:xfrm>
            <a:off x="167991" y="4266188"/>
            <a:ext cx="1209275" cy="643727"/>
            <a:chOff x="4935262" y="1546062"/>
            <a:chExt cx="1612367" cy="858303"/>
          </a:xfrm>
        </p:grpSpPr>
        <p:sp>
          <p:nvSpPr>
            <p:cNvPr id="129" name="Google Shape;129;p6"/>
            <p:cNvSpPr/>
            <p:nvPr/>
          </p:nvSpPr>
          <p:spPr>
            <a:xfrm>
              <a:off x="6261148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6261148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6261148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6261148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6470955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6470955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6470955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6470955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6002990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6002990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6002990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6002990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5744736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5744736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5744736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5744736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7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5486578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5486578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5486578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5486578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5193515" y="1553119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5193515" y="1811278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8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5193515" y="2062474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5193515" y="2327690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7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0" y="59511"/>
                    <a:pt x="0" y="38337"/>
                  </a:cubicBezTo>
                  <a:cubicBezTo>
                    <a:pt x="0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4935262" y="154606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4935262" y="1804316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935262" y="205551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4935262" y="2320632"/>
              <a:ext cx="76674" cy="76675"/>
            </a:xfrm>
            <a:custGeom>
              <a:avLst/>
              <a:gdLst/>
              <a:ahLst/>
              <a:cxnLst/>
              <a:rect l="l" t="t" r="r" b="b"/>
              <a:pathLst>
                <a:path w="76674" h="76675" extrusionOk="0">
                  <a:moveTo>
                    <a:pt x="76675" y="38338"/>
                  </a:moveTo>
                  <a:cubicBezTo>
                    <a:pt x="76675" y="59511"/>
                    <a:pt x="59511" y="76675"/>
                    <a:pt x="38337" y="76675"/>
                  </a:cubicBezTo>
                  <a:cubicBezTo>
                    <a:pt x="17164" y="76675"/>
                    <a:pt x="-1" y="59511"/>
                    <a:pt x="-1" y="38338"/>
                  </a:cubicBezTo>
                  <a:cubicBezTo>
                    <a:pt x="-1" y="17164"/>
                    <a:pt x="17164" y="0"/>
                    <a:pt x="38337" y="0"/>
                  </a:cubicBezTo>
                  <a:cubicBezTo>
                    <a:pt x="59511" y="0"/>
                    <a:pt x="76675" y="17164"/>
                    <a:pt x="76675" y="383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6"/>
          <p:cNvSpPr/>
          <p:nvPr/>
        </p:nvSpPr>
        <p:spPr>
          <a:xfrm flipH="1">
            <a:off x="6062830" y="1925044"/>
            <a:ext cx="3063281" cy="3219116"/>
          </a:xfrm>
          <a:custGeom>
            <a:avLst/>
            <a:gdLst/>
            <a:ahLst/>
            <a:cxnLst/>
            <a:rect l="l" t="t" r="r" b="b"/>
            <a:pathLst>
              <a:path w="6561243" h="6895028" extrusionOk="0">
                <a:moveTo>
                  <a:pt x="6260743" y="2335631"/>
                </a:moveTo>
                <a:cubicBezTo>
                  <a:pt x="6068101" y="1880254"/>
                  <a:pt x="5792396" y="1471321"/>
                  <a:pt x="5441159" y="1120084"/>
                </a:cubicBezTo>
                <a:cubicBezTo>
                  <a:pt x="5089923" y="768848"/>
                  <a:pt x="4680990" y="493142"/>
                  <a:pt x="4225613" y="300501"/>
                </a:cubicBezTo>
                <a:cubicBezTo>
                  <a:pt x="3754119" y="101089"/>
                  <a:pt x="3253252" y="0"/>
                  <a:pt x="2737031" y="0"/>
                </a:cubicBezTo>
                <a:cubicBezTo>
                  <a:pt x="2220809" y="0"/>
                  <a:pt x="1719942" y="101089"/>
                  <a:pt x="1248448" y="300501"/>
                </a:cubicBezTo>
                <a:cubicBezTo>
                  <a:pt x="793071" y="493142"/>
                  <a:pt x="384138" y="768848"/>
                  <a:pt x="32902" y="1120084"/>
                </a:cubicBezTo>
                <a:cubicBezTo>
                  <a:pt x="21839" y="1131147"/>
                  <a:pt x="10872" y="1142210"/>
                  <a:pt x="0" y="1153368"/>
                </a:cubicBezTo>
                <a:lnTo>
                  <a:pt x="0" y="1210874"/>
                </a:lnTo>
                <a:cubicBezTo>
                  <a:pt x="689884" y="488660"/>
                  <a:pt x="1661769" y="38147"/>
                  <a:pt x="2737031" y="38147"/>
                </a:cubicBezTo>
                <a:cubicBezTo>
                  <a:pt x="4824708" y="38147"/>
                  <a:pt x="6523097" y="1736536"/>
                  <a:pt x="6523097" y="3824213"/>
                </a:cubicBezTo>
                <a:cubicBezTo>
                  <a:pt x="6523097" y="5086681"/>
                  <a:pt x="5901972" y="6206861"/>
                  <a:pt x="4949257" y="6895028"/>
                </a:cubicBezTo>
                <a:lnTo>
                  <a:pt x="5017159" y="6895028"/>
                </a:lnTo>
                <a:cubicBezTo>
                  <a:pt x="5166407" y="6783926"/>
                  <a:pt x="5307932" y="6661570"/>
                  <a:pt x="5441159" y="6528342"/>
                </a:cubicBezTo>
                <a:cubicBezTo>
                  <a:pt x="5792396" y="6177106"/>
                  <a:pt x="6068101" y="5768173"/>
                  <a:pt x="6260743" y="5312796"/>
                </a:cubicBezTo>
                <a:cubicBezTo>
                  <a:pt x="6460155" y="4841302"/>
                  <a:pt x="6561244" y="4340435"/>
                  <a:pt x="6561244" y="3824213"/>
                </a:cubicBezTo>
                <a:cubicBezTo>
                  <a:pt x="6561244" y="3307992"/>
                  <a:pt x="6460155" y="2807125"/>
                  <a:pt x="6260743" y="2335631"/>
                </a:cubicBezTo>
                <a:close/>
                <a:moveTo>
                  <a:pt x="0" y="6437553"/>
                </a:moveTo>
                <a:lnTo>
                  <a:pt x="0" y="6495059"/>
                </a:lnTo>
                <a:cubicBezTo>
                  <a:pt x="10872" y="6506217"/>
                  <a:pt x="21839" y="6517280"/>
                  <a:pt x="32902" y="6528342"/>
                </a:cubicBezTo>
                <a:cubicBezTo>
                  <a:pt x="166129" y="6661570"/>
                  <a:pt x="307654" y="6783926"/>
                  <a:pt x="456903" y="6895028"/>
                </a:cubicBezTo>
                <a:lnTo>
                  <a:pt x="524804" y="6895028"/>
                </a:lnTo>
                <a:cubicBezTo>
                  <a:pt x="336073" y="6758749"/>
                  <a:pt x="160407" y="6605494"/>
                  <a:pt x="0" y="643755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6"/>
          <p:cNvSpPr/>
          <p:nvPr/>
        </p:nvSpPr>
        <p:spPr>
          <a:xfrm>
            <a:off x="6247232" y="2497481"/>
            <a:ext cx="2074230" cy="2074230"/>
          </a:xfrm>
          <a:custGeom>
            <a:avLst/>
            <a:gdLst/>
            <a:ahLst/>
            <a:cxnLst/>
            <a:rect l="l" t="t" r="r" b="b"/>
            <a:pathLst>
              <a:path w="2765640" h="2765640" extrusionOk="0">
                <a:moveTo>
                  <a:pt x="1382820" y="0"/>
                </a:moveTo>
                <a:cubicBezTo>
                  <a:pt x="619122" y="0"/>
                  <a:pt x="0" y="619122"/>
                  <a:pt x="0" y="1382820"/>
                </a:cubicBezTo>
                <a:cubicBezTo>
                  <a:pt x="0" y="2146519"/>
                  <a:pt x="619122" y="2765641"/>
                  <a:pt x="1382820" y="2765641"/>
                </a:cubicBezTo>
                <a:cubicBezTo>
                  <a:pt x="2146519" y="2765641"/>
                  <a:pt x="2765641" y="2146519"/>
                  <a:pt x="2765641" y="1382820"/>
                </a:cubicBezTo>
                <a:cubicBezTo>
                  <a:pt x="2765641" y="619122"/>
                  <a:pt x="2146519" y="0"/>
                  <a:pt x="1382820" y="0"/>
                </a:cubicBezTo>
                <a:close/>
                <a:moveTo>
                  <a:pt x="1382820" y="2408015"/>
                </a:moveTo>
                <a:cubicBezTo>
                  <a:pt x="816627" y="2408015"/>
                  <a:pt x="357626" y="1949014"/>
                  <a:pt x="357626" y="1382820"/>
                </a:cubicBezTo>
                <a:cubicBezTo>
                  <a:pt x="357626" y="816627"/>
                  <a:pt x="816627" y="357626"/>
                  <a:pt x="1382820" y="357626"/>
                </a:cubicBezTo>
                <a:cubicBezTo>
                  <a:pt x="1949014" y="357626"/>
                  <a:pt x="2408015" y="816627"/>
                  <a:pt x="2408015" y="1382820"/>
                </a:cubicBezTo>
                <a:cubicBezTo>
                  <a:pt x="2408015" y="1949014"/>
                  <a:pt x="1949014" y="2408015"/>
                  <a:pt x="1382820" y="24080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9" name="Google Shape;159;p6"/>
          <p:cNvGrpSpPr/>
          <p:nvPr/>
        </p:nvGrpSpPr>
        <p:grpSpPr>
          <a:xfrm>
            <a:off x="8147961" y="107464"/>
            <a:ext cx="879759" cy="1437656"/>
            <a:chOff x="2150548" y="4826684"/>
            <a:chExt cx="1173012" cy="1916875"/>
          </a:xfrm>
        </p:grpSpPr>
        <p:sp>
          <p:nvSpPr>
            <p:cNvPr id="160" name="Google Shape;160;p6"/>
            <p:cNvSpPr/>
            <p:nvPr/>
          </p:nvSpPr>
          <p:spPr>
            <a:xfrm>
              <a:off x="2160084" y="4826684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512942" y="4826684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2856263" y="4826684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3218657" y="4826684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2150548" y="5179542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2503405" y="5179542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2846726" y="5179542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3209120" y="5179542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6"/>
            <p:cNvSpPr/>
            <p:nvPr/>
          </p:nvSpPr>
          <p:spPr>
            <a:xfrm>
              <a:off x="2160084" y="5532399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2512942" y="5532399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2856263" y="5532399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3218657" y="5532399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2150548" y="5885257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2503405" y="5885257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2846726" y="5885257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3209120" y="5885257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2160084" y="6285798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2512942" y="6285798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2856263" y="6285798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3218657" y="6285798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2150548" y="6638656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2503405" y="6638656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2846726" y="6638656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3209120" y="6638656"/>
              <a:ext cx="104903" cy="104903"/>
            </a:xfrm>
            <a:custGeom>
              <a:avLst/>
              <a:gdLst/>
              <a:ahLst/>
              <a:cxnLst/>
              <a:rect l="l" t="t" r="r" b="b"/>
              <a:pathLst>
                <a:path w="104903" h="104903" extrusionOk="0">
                  <a:moveTo>
                    <a:pt x="104904" y="52452"/>
                  </a:moveTo>
                  <a:cubicBezTo>
                    <a:pt x="104904" y="81420"/>
                    <a:pt x="81420" y="104904"/>
                    <a:pt x="52452" y="104904"/>
                  </a:cubicBezTo>
                  <a:cubicBezTo>
                    <a:pt x="23483" y="104904"/>
                    <a:pt x="0" y="81420"/>
                    <a:pt x="0" y="52452"/>
                  </a:cubicBezTo>
                  <a:cubicBezTo>
                    <a:pt x="0" y="23484"/>
                    <a:pt x="23483" y="0"/>
                    <a:pt x="52452" y="0"/>
                  </a:cubicBezTo>
                  <a:cubicBezTo>
                    <a:pt x="81420" y="0"/>
                    <a:pt x="104904" y="23484"/>
                    <a:pt x="104904" y="524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6"/>
          <p:cNvSpPr/>
          <p:nvPr/>
        </p:nvSpPr>
        <p:spPr>
          <a:xfrm flipH="1">
            <a:off x="6066937" y="4747248"/>
            <a:ext cx="193118" cy="278942"/>
          </a:xfrm>
          <a:custGeom>
            <a:avLst/>
            <a:gdLst/>
            <a:ahLst/>
            <a:cxnLst/>
            <a:rect l="l" t="t" r="r" b="b"/>
            <a:pathLst>
              <a:path w="257490" h="371922" extrusionOk="0">
                <a:moveTo>
                  <a:pt x="19073" y="371923"/>
                </a:moveTo>
                <a:cubicBezTo>
                  <a:pt x="16212" y="371923"/>
                  <a:pt x="13255" y="371255"/>
                  <a:pt x="10586" y="369920"/>
                </a:cubicBezTo>
                <a:cubicBezTo>
                  <a:pt x="4100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0" y="5237"/>
                  <a:pt x="10586" y="1995"/>
                </a:cubicBezTo>
                <a:cubicBezTo>
                  <a:pt x="17070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4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6"/>
          <p:cNvSpPr/>
          <p:nvPr/>
        </p:nvSpPr>
        <p:spPr>
          <a:xfrm flipH="1">
            <a:off x="5749295" y="4747248"/>
            <a:ext cx="193118" cy="278942"/>
          </a:xfrm>
          <a:custGeom>
            <a:avLst/>
            <a:gdLst/>
            <a:ahLst/>
            <a:cxnLst/>
            <a:rect l="l" t="t" r="r" b="b"/>
            <a:pathLst>
              <a:path w="257490" h="371922" extrusionOk="0">
                <a:moveTo>
                  <a:pt x="19073" y="371923"/>
                </a:moveTo>
                <a:cubicBezTo>
                  <a:pt x="16213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4" y="3902"/>
                </a:cubicBezTo>
                <a:lnTo>
                  <a:pt x="249957" y="170794"/>
                </a:lnTo>
                <a:cubicBezTo>
                  <a:pt x="254726" y="174418"/>
                  <a:pt x="257491" y="180045"/>
                  <a:pt x="257491" y="185958"/>
                </a:cubicBezTo>
                <a:cubicBezTo>
                  <a:pt x="257491" y="191870"/>
                  <a:pt x="254726" y="197497"/>
                  <a:pt x="249957" y="201121"/>
                </a:cubicBezTo>
                <a:lnTo>
                  <a:pt x="30614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7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6"/>
          <p:cNvSpPr/>
          <p:nvPr/>
        </p:nvSpPr>
        <p:spPr>
          <a:xfrm flipH="1">
            <a:off x="5431651" y="4747248"/>
            <a:ext cx="193118" cy="278942"/>
          </a:xfrm>
          <a:custGeom>
            <a:avLst/>
            <a:gdLst/>
            <a:ahLst/>
            <a:cxnLst/>
            <a:rect l="l" t="t" r="r" b="b"/>
            <a:pathLst>
              <a:path w="257490" h="371922" extrusionOk="0">
                <a:moveTo>
                  <a:pt x="19073" y="371923"/>
                </a:moveTo>
                <a:cubicBezTo>
                  <a:pt x="16212" y="371923"/>
                  <a:pt x="13256" y="371255"/>
                  <a:pt x="10586" y="369920"/>
                </a:cubicBezTo>
                <a:cubicBezTo>
                  <a:pt x="4101" y="366678"/>
                  <a:pt x="0" y="360097"/>
                  <a:pt x="0" y="352850"/>
                </a:cubicBezTo>
                <a:lnTo>
                  <a:pt x="0" y="19065"/>
                </a:lnTo>
                <a:cubicBezTo>
                  <a:pt x="0" y="11818"/>
                  <a:pt x="4101" y="5237"/>
                  <a:pt x="10586" y="1995"/>
                </a:cubicBezTo>
                <a:cubicBezTo>
                  <a:pt x="17071" y="-1248"/>
                  <a:pt x="24891" y="-485"/>
                  <a:pt x="30612" y="3902"/>
                </a:cubicBezTo>
                <a:lnTo>
                  <a:pt x="249956" y="170794"/>
                </a:lnTo>
                <a:cubicBezTo>
                  <a:pt x="254725" y="174418"/>
                  <a:pt x="257491" y="180045"/>
                  <a:pt x="257491" y="185958"/>
                </a:cubicBezTo>
                <a:cubicBezTo>
                  <a:pt x="257491" y="191870"/>
                  <a:pt x="254725" y="197497"/>
                  <a:pt x="249956" y="201121"/>
                </a:cubicBezTo>
                <a:lnTo>
                  <a:pt x="30612" y="368013"/>
                </a:lnTo>
                <a:cubicBezTo>
                  <a:pt x="27275" y="370588"/>
                  <a:pt x="23175" y="371923"/>
                  <a:pt x="19073" y="371923"/>
                </a:cubicBezTo>
                <a:close/>
                <a:moveTo>
                  <a:pt x="38147" y="57498"/>
                </a:moveTo>
                <a:lnTo>
                  <a:pt x="38147" y="314321"/>
                </a:lnTo>
                <a:lnTo>
                  <a:pt x="206946" y="185862"/>
                </a:lnTo>
                <a:lnTo>
                  <a:pt x="38147" y="574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49667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>
            <a:spLocks noGrp="1"/>
          </p:cNvSpPr>
          <p:nvPr>
            <p:ph type="title"/>
          </p:nvPr>
        </p:nvSpPr>
        <p:spPr>
          <a:xfrm>
            <a:off x="311738" y="315829"/>
            <a:ext cx="8520525" cy="9229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525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9321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1714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84" y="273844"/>
            <a:ext cx="7142741" cy="1125995"/>
          </a:xfrm>
        </p:spPr>
        <p:txBody>
          <a:bodyPr/>
          <a:lstStyle>
            <a:lvl1pPr>
              <a:defRPr spc="-15" baseline="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671630E1-6506-4E93-BB6A-0604E0D049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14500"/>
            <a:ext cx="3800475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1BAB65B-02AF-4992-85D0-8E98AB1BD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0876" y="4767263"/>
            <a:ext cx="3627882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CITL Summer Intensive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916" y="2174390"/>
            <a:ext cx="4207585" cy="246326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CD3EB2B-80EF-4DC6-B2B6-F4B5684439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60086" y="4766310"/>
            <a:ext cx="3264408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2023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C3E33A-8A0A-4767-A4D9-CD8956379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494" y="4767263"/>
            <a:ext cx="473202" cy="273844"/>
          </a:xfrm>
        </p:spPr>
        <p:txBody>
          <a:bodyPr/>
          <a:lstStyle/>
          <a:p>
            <a:pPr defTabSz="685800">
              <a:buClrTx/>
              <a:defRPr/>
            </a:pPr>
            <a:fld id="{CD6D940D-6D44-4DF9-9322-B4B11F7EDCD0}" type="slidenum">
              <a:rPr lang="en-US" sz="788" b="0" kern="1200" smtClean="0">
                <a:solidFill>
                  <a:prstClr val="black"/>
                </a:solidFill>
                <a:latin typeface="Avenir Next LT Pro"/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788" b="0" kern="1200">
              <a:solidFill>
                <a:prstClr val="black"/>
              </a:solidFill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83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314B-D68A-B955-8E77-0B6CDD89B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33765-756F-D341-6200-2F784FC690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16B7-CE7B-2268-CB7E-9F25FEE66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F1236-FFD6-BF65-D2CC-CF78DDF98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09435-1E85-05B5-F20C-4489E1EE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53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D87AC-0590-E71C-E537-783901F5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281D-86DD-EDBA-1CF1-9DD21A39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E48CA-90EB-EE61-29F9-36509AE84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B44CD-1354-E03D-F688-3F4AF09D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C129F-1D29-0917-3278-4BEE32237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2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74CC9-9326-4728-4DFD-AAB96B258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49DBF-F139-536D-48DD-73C365E4C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3F74B-E2EF-7CEE-594B-3339FC99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A877C-5748-55FF-6F8E-B50679C4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B75AB-33A7-3DDB-9EAC-915A3C9F1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29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09AE1-536A-E49F-288B-EFEABCB0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EEC4-6931-3941-360D-4DF20A8FAA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75302F-D9EB-1160-4D8D-3D541FD85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B868A-07DD-5148-A174-F5399FC99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8B3D9-0C57-BA18-A2DC-302CA48A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CCF80-478E-DE72-378C-3F51CDB7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90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94EEF-1DBD-4F3C-1FC9-6E1690F81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2915B5-A6DD-0516-6F61-CA234212A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07006F-6833-D46D-DA87-FE7E19A4A0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84FA74-AE7D-0572-136F-49BAD99A59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3FA1B-CFFF-A401-538D-FD4C5A06E9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99F6C2-CB51-74FD-6983-8E621B37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8F6FAE-8829-C3C4-5640-15A69C98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F52FFF-60EE-5D95-56F6-B0A7F675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33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5C07-FF3F-6E50-F8F3-554B0E0E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479DC-237E-D163-EBF3-294CDAAE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2BC1C-64B2-BB11-6527-347ACFA53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D258A-10B5-4DE8-8FDF-60F01DF2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3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4000" cy="31687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576072"/>
            <a:ext cx="7701534" cy="2352294"/>
          </a:xfrm>
        </p:spPr>
        <p:txBody>
          <a:bodyPr anchor="b">
            <a:normAutofit/>
          </a:bodyPr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0" y="3408426"/>
            <a:ext cx="7701534" cy="1159002"/>
          </a:xfrm>
        </p:spPr>
        <p:txBody>
          <a:bodyPr>
            <a:normAutofit/>
          </a:bodyPr>
          <a:lstStyle>
            <a:lvl1pPr marL="0" indent="0">
              <a:buNone/>
              <a:defRPr sz="27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77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4BE79A-1B44-DC97-8CB6-991958F12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508E6E-9205-4EBB-5F58-6981E70D2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75D364-AF58-734B-0429-51DBB2C6B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01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BA76-9864-1042-01C2-6B3AEB07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E452F-5E07-2372-C69A-9E3C89DE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FF1FF-B137-176B-D901-590855FAA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1C858-DA76-4D58-71F8-3FB6EDFA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9BB3E-E68E-0496-555A-FC32239E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B6F23-8A60-3785-7615-908592942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5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C1DB4-830F-D754-F8D0-A7E84D129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0B783-F816-EC3B-5E94-E582D5663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81B60-72AB-3ACE-A33C-DCEDCEB57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12E29F-4369-FFAF-5B55-ADCCE23B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E09A3-3580-8CC2-CBF2-48D1CBE5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CAC36-A4AC-01B6-34B3-245577CC2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34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3F32-847A-E1BB-8D6A-64B6D7F20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DC3CB-08B5-A048-AA14-FD1937F33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01237-F1F4-600A-4427-EFBCB1C6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C41C9-C7A8-BD7D-3417-2A73912DC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C2531-5C5E-C6D9-9916-C99E7764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32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84E995-7344-94C9-2951-1186BD8A2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EB6A45-EF75-AE3E-970F-8EC32E73E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F2302-F37B-432B-1136-BCBE8C1F4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4CC68-FFF0-8A3D-0FE1-526E47AB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D675F-4A1C-E6CD-FE25-13D106AB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2427732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17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93009" y="0"/>
            <a:ext cx="5650991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16828" y="753154"/>
            <a:ext cx="4572000" cy="2793887"/>
          </a:xfrm>
        </p:spPr>
        <p:txBody>
          <a:bodyPr>
            <a:noAutofit/>
          </a:bodyPr>
          <a:lstStyle>
            <a:lvl1pPr>
              <a:defRPr sz="4500"/>
            </a:lvl1pPr>
          </a:lstStyle>
          <a:p>
            <a:r>
              <a:rPr lang="en-US" sz="405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93009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720329" y="4767263"/>
            <a:ext cx="373613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16828" y="3649435"/>
            <a:ext cx="4572000" cy="399029"/>
          </a:xfrm>
        </p:spPr>
        <p:txBody>
          <a:bodyPr anchor="ctr">
            <a:normAutofit/>
          </a:bodyPr>
          <a:lstStyle>
            <a:lvl1pPr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sz="150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7790" y="4767263"/>
            <a:ext cx="2427732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0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100" y="2286000"/>
            <a:ext cx="1343025" cy="1343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66322" y="2286000"/>
            <a:ext cx="1343025" cy="1343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32016" y="2286000"/>
            <a:ext cx="1343025" cy="1343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00875" y="2286000"/>
            <a:ext cx="1343025" cy="134302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0100" y="3843077"/>
            <a:ext cx="1343025" cy="262719"/>
          </a:xfrm>
        </p:spPr>
        <p:txBody>
          <a:bodyPr>
            <a:normAutofit/>
          </a:bodyPr>
          <a:lstStyle>
            <a:lvl1pPr algn="ctr"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4093816"/>
            <a:ext cx="1343025" cy="262719"/>
          </a:xfrm>
        </p:spPr>
        <p:txBody>
          <a:bodyPr>
            <a:noAutofit/>
          </a:bodyPr>
          <a:lstStyle>
            <a:lvl1pPr algn="ctr">
              <a:defRPr lang="en-US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66322" y="3843077"/>
            <a:ext cx="1343025" cy="262719"/>
          </a:xfrm>
        </p:spPr>
        <p:txBody>
          <a:bodyPr>
            <a:normAutofit/>
          </a:bodyPr>
          <a:lstStyle>
            <a:lvl1pPr algn="ctr"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866322" y="4093816"/>
            <a:ext cx="1343025" cy="262719"/>
          </a:xfrm>
        </p:spPr>
        <p:txBody>
          <a:bodyPr>
            <a:noAutofit/>
          </a:bodyPr>
          <a:lstStyle>
            <a:lvl1pPr algn="ctr">
              <a:defRPr lang="en-US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932016" y="3843077"/>
            <a:ext cx="1343025" cy="262719"/>
          </a:xfrm>
        </p:spPr>
        <p:txBody>
          <a:bodyPr>
            <a:normAutofit/>
          </a:bodyPr>
          <a:lstStyle>
            <a:lvl1pPr algn="ctr"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32016" y="4093816"/>
            <a:ext cx="1343025" cy="262719"/>
          </a:xfrm>
        </p:spPr>
        <p:txBody>
          <a:bodyPr>
            <a:noAutofit/>
          </a:bodyPr>
          <a:lstStyle>
            <a:lvl1pPr algn="ctr">
              <a:defRPr lang="en-US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0875" y="3843077"/>
            <a:ext cx="1343025" cy="262719"/>
          </a:xfrm>
        </p:spPr>
        <p:txBody>
          <a:bodyPr>
            <a:normAutofit/>
          </a:bodyPr>
          <a:lstStyle>
            <a:lvl1pPr algn="ctr">
              <a:defRPr lang="en-US" sz="13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000875" y="4093816"/>
            <a:ext cx="1343025" cy="262719"/>
          </a:xfrm>
        </p:spPr>
        <p:txBody>
          <a:bodyPr>
            <a:noAutofit/>
          </a:bodyPr>
          <a:lstStyle>
            <a:lvl1pPr algn="ctr">
              <a:defRPr lang="en-US" sz="105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2563437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5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1" y="1940814"/>
            <a:ext cx="3614166" cy="669036"/>
          </a:xfrm>
        </p:spPr>
        <p:txBody>
          <a:bodyPr anchor="ctr"/>
          <a:lstStyle>
            <a:lvl1pPr marL="0" indent="0">
              <a:buNone/>
              <a:defRPr sz="195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90" y="2695903"/>
            <a:ext cx="3614166" cy="1940105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500"/>
            </a:lvl1pPr>
            <a:lvl2pPr>
              <a:defRPr sz="1350"/>
            </a:lvl2pPr>
            <a:lvl3pPr marL="420053" indent="-214313">
              <a:buFont typeface="Arial" panose="020B0604020202020204" pitchFamily="34" charset="0"/>
              <a:buChar char="•"/>
              <a:defRPr sz="1050"/>
            </a:lvl3pPr>
            <a:lvl4pPr>
              <a:defRPr sz="1050"/>
            </a:lvl4pPr>
            <a:lvl5pPr marL="660083" indent="-214313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07458" y="1940814"/>
            <a:ext cx="3614166" cy="669036"/>
          </a:xfrm>
        </p:spPr>
        <p:txBody>
          <a:bodyPr anchor="ctr"/>
          <a:lstStyle>
            <a:lvl1pPr marL="0" indent="0">
              <a:buNone/>
              <a:defRPr sz="195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07458" y="2695903"/>
            <a:ext cx="3614166" cy="1940105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500"/>
            </a:lvl1pPr>
            <a:lvl2pPr>
              <a:defRPr sz="1350"/>
            </a:lvl2pPr>
            <a:lvl3pPr marL="420053" indent="-214313">
              <a:buFont typeface="Arial" panose="020B0604020202020204" pitchFamily="34" charset="0"/>
              <a:buChar char="•"/>
              <a:defRPr sz="1050"/>
            </a:lvl3pPr>
            <a:lvl4pPr>
              <a:defRPr sz="1050"/>
            </a:lvl4pPr>
            <a:lvl5pPr marL="660083" indent="-214313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1" y="4767263"/>
            <a:ext cx="2695055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3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1" y="1940814"/>
            <a:ext cx="2427732" cy="669036"/>
          </a:xfrm>
        </p:spPr>
        <p:txBody>
          <a:bodyPr anchor="ctr"/>
          <a:lstStyle>
            <a:lvl1pPr marL="0" indent="0">
              <a:buNone/>
              <a:defRPr sz="195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0090" y="2695903"/>
            <a:ext cx="2427732" cy="1940105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275"/>
            </a:lvl1pPr>
            <a:lvl2pPr>
              <a:defRPr sz="1350"/>
            </a:lvl2pPr>
            <a:lvl3pPr marL="420053" indent="-214313">
              <a:buFont typeface="Arial" panose="020B0604020202020204" pitchFamily="34" charset="0"/>
              <a:buChar char="•"/>
              <a:defRPr sz="1050"/>
            </a:lvl3pPr>
            <a:lvl4pPr>
              <a:defRPr sz="1050"/>
            </a:lvl4pPr>
            <a:lvl5pPr marL="660083" indent="-214313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58134" y="1940814"/>
            <a:ext cx="2427732" cy="669036"/>
          </a:xfrm>
        </p:spPr>
        <p:txBody>
          <a:bodyPr anchor="ctr"/>
          <a:lstStyle>
            <a:lvl1pPr marL="0" indent="0">
              <a:buNone/>
              <a:defRPr sz="195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58134" y="2695903"/>
            <a:ext cx="2427732" cy="1940105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275"/>
            </a:lvl1pPr>
            <a:lvl2pPr>
              <a:defRPr sz="1350"/>
            </a:lvl2pPr>
            <a:lvl3pPr marL="420053" indent="-214313">
              <a:buFont typeface="Arial" panose="020B0604020202020204" pitchFamily="34" charset="0"/>
              <a:buChar char="•"/>
              <a:defRPr sz="1050"/>
            </a:lvl3pPr>
            <a:lvl4pPr>
              <a:defRPr sz="1050"/>
            </a:lvl4pPr>
            <a:lvl5pPr marL="660083" indent="-214313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96177" y="1940814"/>
            <a:ext cx="2427732" cy="669036"/>
          </a:xfrm>
        </p:spPr>
        <p:txBody>
          <a:bodyPr anchor="ctr"/>
          <a:lstStyle>
            <a:lvl1pPr marL="0" indent="0">
              <a:buNone/>
              <a:defRPr sz="1950" b="0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96177" y="2695903"/>
            <a:ext cx="2427732" cy="1940105"/>
          </a:xfrm>
        </p:spPr>
        <p:txBody>
          <a:bodyPr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1275"/>
            </a:lvl1pPr>
            <a:lvl2pPr>
              <a:defRPr sz="1350"/>
            </a:lvl2pPr>
            <a:lvl3pPr marL="420053" indent="-214313">
              <a:buFont typeface="Arial" panose="020B0604020202020204" pitchFamily="34" charset="0"/>
              <a:buChar char="•"/>
              <a:defRPr sz="1050"/>
            </a:lvl3pPr>
            <a:lvl4pPr>
              <a:defRPr sz="1050"/>
            </a:lvl4pPr>
            <a:lvl5pPr marL="660083" indent="-214313">
              <a:buFont typeface="Arial" panose="020B0604020202020204" pitchFamily="34" charset="0"/>
              <a:buChar char="•"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090" y="4767263"/>
            <a:ext cx="2563437" cy="2738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58134" y="4767263"/>
            <a:ext cx="2427732" cy="273844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108" y="4767263"/>
            <a:ext cx="699516" cy="273844"/>
          </a:xfrm>
          <a:prstGeom prst="rect">
            <a:avLst/>
          </a:prstGeo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0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9144000" cy="1698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38361"/>
            <a:ext cx="7701534" cy="1275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90" y="1940814"/>
            <a:ext cx="7701534" cy="2695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125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950" kern="1200" cap="all" spc="9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1000"/>
        </a:lnSpc>
        <a:spcBef>
          <a:spcPts val="525"/>
        </a:spcBef>
        <a:spcAft>
          <a:spcPts val="525"/>
        </a:spcAft>
        <a:buFont typeface="Arial" panose="020B0604020202020204" pitchFamily="34" charset="0"/>
        <a:buNone/>
        <a:defRPr sz="1950" kern="1200" spc="38" baseline="0">
          <a:solidFill>
            <a:schemeClr val="tx1"/>
          </a:solidFill>
          <a:latin typeface="+mn-lt"/>
          <a:ea typeface="+mn-ea"/>
          <a:cs typeface="+mn-cs"/>
        </a:defRPr>
      </a:lvl1pPr>
      <a:lvl2pPr marL="205740" indent="-205740" algn="l" defTabSz="685800" rtl="0" eaLnBrk="1" latinLnBrk="0" hangingPunct="1">
        <a:lnSpc>
          <a:spcPct val="101000"/>
        </a:lnSpc>
        <a:spcBef>
          <a:spcPts val="300"/>
        </a:spcBef>
        <a:spcAft>
          <a:spcPts val="300"/>
        </a:spcAft>
        <a:buClrTx/>
        <a:buFont typeface="Wingdings" panose="05000000000000000000" pitchFamily="2" charset="2"/>
        <a:buChar char="§"/>
        <a:defRPr sz="1725" kern="1200" spc="38" baseline="0">
          <a:solidFill>
            <a:schemeClr val="tx1"/>
          </a:solidFill>
          <a:latin typeface="+mn-lt"/>
          <a:ea typeface="+mn-ea"/>
          <a:cs typeface="+mn-cs"/>
        </a:defRPr>
      </a:lvl2pPr>
      <a:lvl3pPr marL="205740" indent="0" algn="l" defTabSz="685800" rtl="0" eaLnBrk="1" latinLnBrk="0" hangingPunct="1">
        <a:lnSpc>
          <a:spcPct val="101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350" b="1" kern="1200" spc="38" baseline="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205740" algn="l" defTabSz="685800" rtl="0" eaLnBrk="1" latinLnBrk="0" hangingPunct="1">
        <a:lnSpc>
          <a:spcPct val="101000"/>
        </a:lnSpc>
        <a:spcBef>
          <a:spcPts val="300"/>
        </a:spcBef>
        <a:spcAft>
          <a:spcPts val="300"/>
        </a:spcAft>
        <a:buClrTx/>
        <a:buFont typeface="Wingdings" panose="05000000000000000000" pitchFamily="2" charset="2"/>
        <a:buChar char="§"/>
        <a:defRPr sz="1350" kern="1200" spc="38" baseline="0">
          <a:solidFill>
            <a:schemeClr val="tx1"/>
          </a:solidFill>
          <a:latin typeface="+mn-lt"/>
          <a:ea typeface="+mn-ea"/>
          <a:cs typeface="+mn-cs"/>
        </a:defRPr>
      </a:lvl4pPr>
      <a:lvl5pPr marL="445770" indent="0" algn="l" defTabSz="685800" rtl="0" eaLnBrk="1" latinLnBrk="0" hangingPunct="1">
        <a:lnSpc>
          <a:spcPct val="101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350" b="1" kern="1200" spc="38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180">
          <p15:clr>
            <a:srgbClr val="547EBF"/>
          </p15:clr>
        </p15:guide>
        <p15:guide id="4" orient="horz" pos="180">
          <p15:clr>
            <a:srgbClr val="547EBF"/>
          </p15:clr>
        </p15:guide>
        <p15:guide id="5" pos="5580">
          <p15:clr>
            <a:srgbClr val="547EBF"/>
          </p15:clr>
        </p15:guide>
        <p15:guide id="6" orient="horz" pos="3060">
          <p15:clr>
            <a:srgbClr val="547EBF"/>
          </p15:clr>
        </p15:guide>
        <p15:guide id="7" pos="2970">
          <p15:clr>
            <a:srgbClr val="547EBF"/>
          </p15:clr>
        </p15:guide>
        <p15:guide id="8" pos="2790">
          <p15:clr>
            <a:srgbClr val="547EBF"/>
          </p15:clr>
        </p15:guide>
        <p15:guide id="9" pos="1584">
          <p15:clr>
            <a:srgbClr val="547EBF"/>
          </p15:clr>
        </p15:guide>
        <p15:guide id="10" pos="1386">
          <p15:clr>
            <a:srgbClr val="547EBF"/>
          </p15:clr>
        </p15:guide>
        <p15:guide id="11" pos="4176">
          <p15:clr>
            <a:srgbClr val="547EBF"/>
          </p15:clr>
        </p15:guide>
        <p15:guide id="12" pos="4374">
          <p15:clr>
            <a:srgbClr val="547EBF"/>
          </p15:clr>
        </p15:guide>
        <p15:guide id="13" pos="3726">
          <p15:clr>
            <a:srgbClr val="9FCC3B"/>
          </p15:clr>
        </p15:guide>
        <p15:guide id="14" pos="3906">
          <p15:clr>
            <a:srgbClr val="9FCC3B"/>
          </p15:clr>
        </p15:guide>
        <p15:guide id="15" pos="2034">
          <p15:clr>
            <a:srgbClr val="9FCC3B"/>
          </p15:clr>
        </p15:guide>
        <p15:guide id="16" pos="1854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42527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482189-C991-0F8E-E0E9-8A2CBB3C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8C8CB-5476-19F2-C84D-CED925A52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ECF69-5EF8-0539-135C-F7822C30D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33F02-D0D0-49B6-B13F-063007B8CBB3}" type="datetimeFigureOut">
              <a:rPr lang="en-US" smtClean="0"/>
              <a:t>8/14/25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84644-82DB-B925-E314-7F7DD3FD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52D6B-12F0-AB4B-5ABE-0EE55205F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F571E-B162-450D-8610-555063D3A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hyperlink" Target="https://www.tntech.edu/citl/instructional-design/index.php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ntech.edu/citl/consultations.php" TargetMode="Externa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notesSlide" Target="../notesSlides/notesSlide19.xml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notesSlide" Target="../notesSlides/notesSlide20.xml"/><Relationship Id="rId7" Type="http://schemas.openxmlformats.org/officeDocument/2006/relationships/diagramData" Target="../diagrams/data3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1.xml"/><Relationship Id="rId6" Type="http://schemas.openxmlformats.org/officeDocument/2006/relationships/image" Target="../media/image48.svg"/><Relationship Id="rId11" Type="http://schemas.microsoft.com/office/2007/relationships/diagramDrawing" Target="../diagrams/drawing3.xml"/><Relationship Id="rId5" Type="http://schemas.openxmlformats.org/officeDocument/2006/relationships/image" Target="../media/image47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46.png"/><Relationship Id="rId9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9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hyperlink" Target="https://outlook.office365.com/book/CITLConsultationsMalloryMatthews@TennesseeTechUniversity.onmicrosoft.com/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11" Type="http://schemas.openxmlformats.org/officeDocument/2006/relationships/hyperlink" Target="https://outlook.office365.com/book/CITLConsultationsCarrieRoberson@TennesseeTechUniversity.onmicrosoft.com/" TargetMode="External"/><Relationship Id="rId5" Type="http://schemas.openxmlformats.org/officeDocument/2006/relationships/hyperlink" Target="https://outlook.office365.com/book/CITLConsultations@TennesseeTechUniversity.onmicrosoft.com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hyperlink" Target="https://outlook.office365.com/owa/calendar/CITLConsultationsLacyMeans@TennesseeTechUniversity.onmicrosoft.com/booking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0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1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3.xml"/><Relationship Id="rId5" Type="http://schemas.openxmlformats.org/officeDocument/2006/relationships/image" Target="../media/image64.jpeg"/><Relationship Id="rId4" Type="http://schemas.openxmlformats.org/officeDocument/2006/relationships/hyperlink" Target="https://www.tntech.edu/ilearn/faculty-resources.php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ntech.edu/citl/tech-services/poll-everywhere/index.php" TargetMode="External"/><Relationship Id="rId3" Type="http://schemas.openxmlformats.org/officeDocument/2006/relationships/notesSlide" Target="../notesSlides/notesSlide32.xml"/><Relationship Id="rId7" Type="http://schemas.openxmlformats.org/officeDocument/2006/relationships/hyperlink" Target="https://www.tntech.edu/citl/tech-services/video-conferencing/index.php" TargetMode="External"/><Relationship Id="rId12" Type="http://schemas.openxmlformats.org/officeDocument/2006/relationships/hyperlink" Target="https://www.tntech.edu/citl/tech-services/turnitin/index.php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4.xml"/><Relationship Id="rId6" Type="http://schemas.openxmlformats.org/officeDocument/2006/relationships/hyperlink" Target="https://www.tntech.edu/citl/tech-services/yuja-media/index.php" TargetMode="External"/><Relationship Id="rId11" Type="http://schemas.openxmlformats.org/officeDocument/2006/relationships/hyperlink" Target="https://www.tntech.edu/citl/tech-services/office-365/index.php" TargetMode="External"/><Relationship Id="rId5" Type="http://schemas.openxmlformats.org/officeDocument/2006/relationships/hyperlink" Target="https://www.tntech.edu/ilearn/index.php" TargetMode="External"/><Relationship Id="rId10" Type="http://schemas.openxmlformats.org/officeDocument/2006/relationships/hyperlink" Target="https://www.tntech.edu/citl/tech-services/respondus/index.php" TargetMode="External"/><Relationship Id="rId4" Type="http://schemas.openxmlformats.org/officeDocument/2006/relationships/hyperlink" Target="https://www.tntech.edu/citl/tech-services/index.php" TargetMode="External"/><Relationship Id="rId9" Type="http://schemas.openxmlformats.org/officeDocument/2006/relationships/hyperlink" Target="https://www.tntech.edu/citl/tech-services/qualtrics-software/index.php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33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10" Type="http://schemas.openxmlformats.org/officeDocument/2006/relationships/image" Target="../media/image74.svg"/><Relationship Id="rId4" Type="http://schemas.openxmlformats.org/officeDocument/2006/relationships/diagramData" Target="../diagrams/data4.xml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ces.tntech.edu/TDClient/1878/Portal/Requests/ServiceDet?ID=47265" TargetMode="External"/><Relationship Id="rId3" Type="http://schemas.openxmlformats.org/officeDocument/2006/relationships/notesSlide" Target="../notesSlides/notesSlide34.xml"/><Relationship Id="rId7" Type="http://schemas.openxmlformats.org/officeDocument/2006/relationships/hyperlink" Target="https://services.tntech.edu/TDClient/1878/Portal/Requests/ServiceDet?ID=47475" TargetMode="External"/><Relationship Id="rId12" Type="http://schemas.openxmlformats.org/officeDocument/2006/relationships/hyperlink" Target="https://services.tntech.edu/TDClient/1878/Portal/Requests/ServiceDet?ID=50474" TargetMode="Externa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6.xml"/><Relationship Id="rId6" Type="http://schemas.openxmlformats.org/officeDocument/2006/relationships/hyperlink" Target="https://www.tntech.edu/citl/consultations.php" TargetMode="External"/><Relationship Id="rId11" Type="http://schemas.openxmlformats.org/officeDocument/2006/relationships/hyperlink" Target="https://services.tntech.edu/TDClient/1878/Portal/Requests/ServiceDet?ID=47472" TargetMode="External"/><Relationship Id="rId5" Type="http://schemas.openxmlformats.org/officeDocument/2006/relationships/hyperlink" Target="mailto:ilearn@tntech.edu" TargetMode="External"/><Relationship Id="rId10" Type="http://schemas.openxmlformats.org/officeDocument/2006/relationships/hyperlink" Target="https://services.tntech.edu/TDClient/1878/Portal/Requests/ServiceDet?ID=47264" TargetMode="External"/><Relationship Id="rId4" Type="http://schemas.openxmlformats.org/officeDocument/2006/relationships/hyperlink" Target="https://www.tntech.edu/citl/resources/helpful-forms.php" TargetMode="External"/><Relationship Id="rId9" Type="http://schemas.openxmlformats.org/officeDocument/2006/relationships/hyperlink" Target="https://services.tntech.edu/TDClient/1878/Portal/Requests/ServiceDet?ID=47473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ntech.edu/citl/services/sgid.php" TargetMode="External"/><Relationship Id="rId3" Type="http://schemas.openxmlformats.org/officeDocument/2006/relationships/notesSlide" Target="../notesSlides/notesSlide35.xml"/><Relationship Id="rId7" Type="http://schemas.openxmlformats.org/officeDocument/2006/relationships/hyperlink" Target="https://www.tntech.edu/citl/programs/previous.php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Relationship Id="rId6" Type="http://schemas.openxmlformats.org/officeDocument/2006/relationships/hyperlink" Target="https://www.tntech.edu/ilearn/faculty-resources.php" TargetMode="External"/><Relationship Id="rId11" Type="http://schemas.openxmlformats.org/officeDocument/2006/relationships/image" Target="../media/image1.png"/><Relationship Id="rId5" Type="http://schemas.openxmlformats.org/officeDocument/2006/relationships/hyperlink" Target="https://www.tntech.edu/citl/tech-services/index.php" TargetMode="External"/><Relationship Id="rId10" Type="http://schemas.openxmlformats.org/officeDocument/2006/relationships/hyperlink" Target="https://www.tntech.edu/citl/consultations.php" TargetMode="External"/><Relationship Id="rId4" Type="http://schemas.openxmlformats.org/officeDocument/2006/relationships/hyperlink" Target="https://www.tntech.edu/citl/programs/index.php" TargetMode="External"/><Relationship Id="rId9" Type="http://schemas.openxmlformats.org/officeDocument/2006/relationships/hyperlink" Target="https://www.tntech.edu/citl/instructional-design/index.php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hyperlink" Target="https://outlook.office365.com/owa/calendar/CITLConsultationsTaylorChesson@TennesseeTechUniversity.onmicrosoft.com/bookings/" TargetMode="External"/><Relationship Id="rId5" Type="http://schemas.openxmlformats.org/officeDocument/2006/relationships/image" Target="../media/image9.png"/><Relationship Id="rId4" Type="http://schemas.openxmlformats.org/officeDocument/2006/relationships/hyperlink" Target="https://outlook.office365.com/owa/calendar/CITLConsultationsKelvinNorman@TennesseeTechUniversity.onmicrosoft.com/booking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6.xml"/><Relationship Id="rId6" Type="http://schemas.openxmlformats.org/officeDocument/2006/relationships/hyperlink" Target="https://www.tntech.edu/citl/consultations.php" TargetMode="External"/><Relationship Id="rId5" Type="http://schemas.openxmlformats.org/officeDocument/2006/relationships/hyperlink" Target="https://www.tntech.edu/citl/programs/index.php" TargetMode="External"/><Relationship Id="rId4" Type="http://schemas.openxmlformats.org/officeDocument/2006/relationships/hyperlink" Target="https://www.tntech.edu/citl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ntech.edu/citl/services/instructional-technology.php" TargetMode="External"/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tntech.edu/citl/pdf/spring-2024/3-5-24.pdf" TargetMode="Externa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8.xml"/><Relationship Id="rId6" Type="http://schemas.openxmlformats.org/officeDocument/2006/relationships/hyperlink" Target="https://www.tntech.edu/citl/services/class-observations.php" TargetMode="External"/><Relationship Id="rId5" Type="http://schemas.openxmlformats.org/officeDocument/2006/relationships/hyperlink" Target="https://www.tntech.edu/citl/services/sgid.php" TargetMode="External"/><Relationship Id="rId4" Type="http://schemas.openxmlformats.org/officeDocument/2006/relationships/hyperlink" Target="https://www.tntech.edu/citl/consultations.php" TargetMode="External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 Placeholder 2">
            <a:extLst>
              <a:ext uri="{FF2B5EF4-FFF2-40B4-BE49-F238E27FC236}">
                <a16:creationId xmlns:a16="http://schemas.microsoft.com/office/drawing/2014/main" id="{FE277C04-0BE9-9EEB-C8A2-E800326320B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1500" y="1330325"/>
            <a:ext cx="3375025" cy="248285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 fontScale="90000"/>
          </a:bodyPr>
          <a:lstStyle/>
          <a:p>
            <a:pPr marL="88900" marR="0" lvl="0" indent="0" algn="l" defTabSz="685800" rtl="0" eaLnBrk="1" fontAlgn="auto" latinLnBrk="0" hangingPunct="1"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" sz="4000" b="1" i="0" u="none" strike="noStrike" kern="1200" cap="none" spc="3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Center for Innovation</a:t>
            </a:r>
            <a:br>
              <a:rPr kumimoji="0" lang="en" sz="4000" b="1" i="0" u="none" strike="noStrike" kern="1200" cap="none" spc="3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" sz="4000" b="1" i="0" u="none" strike="noStrike" kern="1200" cap="none" spc="3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Teaching &amp; Learning</a:t>
            </a:r>
            <a:endParaRPr kumimoji="0" lang="en-US" sz="4000" b="1" i="0" u="none" strike="noStrike" kern="1200" cap="none" spc="38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B658C7-F701-20A5-DD32-A7A803D74C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" r="4350" b="-9"/>
          <a:stretch/>
        </p:blipFill>
        <p:spPr>
          <a:xfrm>
            <a:off x="5197080" y="737719"/>
            <a:ext cx="3375421" cy="3668061"/>
          </a:xfrm>
          <a:prstGeom prst="rect">
            <a:avLst/>
          </a:prstGeom>
          <a:noFill/>
        </p:spPr>
      </p:pic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5C7B78E5-A874-3454-4FB5-BAADCC3F22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Medium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ranklin Gothic Medium"/>
              <a:cs typeface="Arial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9CA7-E882-CC68-CED9-B8321437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83" y="268954"/>
            <a:ext cx="7142741" cy="1125995"/>
          </a:xfrm>
        </p:spPr>
        <p:txBody>
          <a:bodyPr wrap="square" anchor="ctr">
            <a:normAutofit/>
          </a:bodyPr>
          <a:lstStyle/>
          <a:p>
            <a:r>
              <a:rPr lang="en-US" sz="4400" b="0">
                <a:latin typeface="PT Sans"/>
              </a:rPr>
              <a:t>Course Consultation Topics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BB266-416A-CAF5-1C43-272117FC7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8154" y="2206877"/>
            <a:ext cx="4207585" cy="246326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Course Design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Syllabus Creation &amp; Revision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Course Accessibility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Student Engagement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Instructional Technology in the Classroom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Assessments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824AC79-7350-07AC-9DED-E660EAAA5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92650"/>
            <a:ext cx="549275" cy="3016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500" b="1" i="0" u="none" strike="noStrike" kern="0" cap="none" spc="0" normalizeH="0" baseline="0" noProof="0" smtClean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" sz="1500" b="1" i="0" u="none" strike="noStrike" kern="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B8456-7B2B-2350-CD00-D8C3D211D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83" y="2206877"/>
            <a:ext cx="3033495" cy="2188387"/>
          </a:xfrm>
          <a:prstGeom prst="rect">
            <a:avLst/>
          </a:prstGeom>
        </p:spPr>
      </p:pic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BA4AF912-4827-72CC-1A23-67D78D58B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2421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9CA7-E882-CC68-CED9-B8321437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5" y="268954"/>
            <a:ext cx="7299740" cy="1125995"/>
          </a:xfrm>
        </p:spPr>
        <p:txBody>
          <a:bodyPr wrap="square" anchor="ctr">
            <a:normAutofit/>
          </a:bodyPr>
          <a:lstStyle/>
          <a:p>
            <a:r>
              <a:rPr lang="en-US" sz="4400" b="0">
                <a:latin typeface="PT Sans"/>
              </a:rPr>
              <a:t>Course Planning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824AC79-7350-07AC-9DED-E660EAAA5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692650"/>
            <a:ext cx="549275" cy="3016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500" b="1" i="0" u="none" strike="noStrike" kern="0" cap="none" spc="0" normalizeH="0" baseline="0" noProof="0" smtClean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" sz="1500" b="1" i="0" u="none" strike="noStrike" kern="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E8A55C-D7A3-4FA2-38D9-5A2F3980C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9118" y="2051303"/>
            <a:ext cx="1475437" cy="1475437"/>
            <a:chOff x="949118" y="1490804"/>
            <a:chExt cx="1475437" cy="147543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CF69C8D-CBB2-4D4B-93B0-7F47335B75F6}"/>
                </a:ext>
              </a:extLst>
            </p:cNvPr>
            <p:cNvSpPr/>
            <p:nvPr/>
          </p:nvSpPr>
          <p:spPr>
            <a:xfrm>
              <a:off x="949118" y="1490804"/>
              <a:ext cx="1475437" cy="147543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F2984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 descr="Architecture with solid fill">
              <a:extLst>
                <a:ext uri="{FF2B5EF4-FFF2-40B4-BE49-F238E27FC236}">
                  <a16:creationId xmlns:a16="http://schemas.microsoft.com/office/drawing/2014/main" id="{ACCAEB97-2BE1-C346-C2B7-C33B851567E8}"/>
                </a:ext>
              </a:extLst>
            </p:cNvPr>
            <p:cNvSpPr/>
            <p:nvPr/>
          </p:nvSpPr>
          <p:spPr>
            <a:xfrm>
              <a:off x="1229636" y="1771322"/>
              <a:ext cx="914400" cy="914400"/>
            </a:xfrm>
            <a:prstGeom prst="rect">
              <a:avLst/>
            </a:pr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6A2E07F-647F-2DC3-5E5F-A79D01453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30923" y="2051303"/>
            <a:ext cx="1475437" cy="1475437"/>
            <a:chOff x="3730923" y="1471063"/>
            <a:chExt cx="1475437" cy="14754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7F88C72-29DE-2D90-10C7-6A24ACAA67B2}"/>
                </a:ext>
              </a:extLst>
            </p:cNvPr>
            <p:cNvSpPr/>
            <p:nvPr/>
          </p:nvSpPr>
          <p:spPr>
            <a:xfrm>
              <a:off x="3730923" y="1471063"/>
              <a:ext cx="1475437" cy="147543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F2984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 descr="Present with solid fill">
              <a:extLst>
                <a:ext uri="{FF2B5EF4-FFF2-40B4-BE49-F238E27FC236}">
                  <a16:creationId xmlns:a16="http://schemas.microsoft.com/office/drawing/2014/main" id="{DDC76112-033F-151E-88CC-5BC363A597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11441" y="1751581"/>
              <a:ext cx="914400" cy="914400"/>
            </a:xfrm>
            <a:prstGeom prst="rect">
              <a:avLst/>
            </a:pr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341633-C3B1-5E53-3FCE-C9F0882D6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551093" y="2051303"/>
            <a:ext cx="1475437" cy="1475437"/>
            <a:chOff x="6551093" y="1471063"/>
            <a:chExt cx="1475437" cy="14754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35F15D-14D1-BACF-51DE-D568B89C81A0}"/>
                </a:ext>
              </a:extLst>
            </p:cNvPr>
            <p:cNvSpPr/>
            <p:nvPr/>
          </p:nvSpPr>
          <p:spPr>
            <a:xfrm>
              <a:off x="6551093" y="1471063"/>
              <a:ext cx="1475437" cy="1475437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F2984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Rectangle 17" descr="Bow with solid fill">
              <a:extLst>
                <a:ext uri="{FF2B5EF4-FFF2-40B4-BE49-F238E27FC236}">
                  <a16:creationId xmlns:a16="http://schemas.microsoft.com/office/drawing/2014/main" id="{5AB3D15B-8923-F1E6-C4E6-721DCB42AA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31611" y="1751581"/>
              <a:ext cx="914400" cy="914400"/>
            </a:xfrm>
            <a:prstGeom prst="rect">
              <a:avLst/>
            </a:pr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9B651A6-0837-7B6C-1AAD-4F3C0C6365E7}"/>
              </a:ext>
            </a:extLst>
          </p:cNvPr>
          <p:cNvSpPr txBox="1"/>
          <p:nvPr/>
        </p:nvSpPr>
        <p:spPr>
          <a:xfrm>
            <a:off x="737175" y="3781986"/>
            <a:ext cx="18293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Building a New Course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7A2DB0-9AAB-C450-A4CD-0114754119AC}"/>
              </a:ext>
            </a:extLst>
          </p:cNvPr>
          <p:cNvSpPr txBox="1"/>
          <p:nvPr/>
        </p:nvSpPr>
        <p:spPr>
          <a:xfrm>
            <a:off x="3398485" y="3781986"/>
            <a:ext cx="21492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Inheriting a Previous Course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7736B70-F127-EFCF-7A30-A728728366CB}"/>
              </a:ext>
            </a:extLst>
          </p:cNvPr>
          <p:cNvSpPr/>
          <p:nvPr/>
        </p:nvSpPr>
        <p:spPr>
          <a:xfrm>
            <a:off x="6105744" y="3795370"/>
            <a:ext cx="2418750" cy="769441"/>
          </a:xfrm>
          <a:custGeom>
            <a:avLst/>
            <a:gdLst>
              <a:gd name="connsiteX0" fmla="*/ 0 w 2418750"/>
              <a:gd name="connsiteY0" fmla="*/ 0 h 720000"/>
              <a:gd name="connsiteX1" fmla="*/ 2418750 w 2418750"/>
              <a:gd name="connsiteY1" fmla="*/ 0 h 720000"/>
              <a:gd name="connsiteX2" fmla="*/ 2418750 w 2418750"/>
              <a:gd name="connsiteY2" fmla="*/ 720000 h 720000"/>
              <a:gd name="connsiteX3" fmla="*/ 0 w 2418750"/>
              <a:gd name="connsiteY3" fmla="*/ 720000 h 720000"/>
              <a:gd name="connsiteX4" fmla="*/ 0 w 241875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8750" h="720000">
                <a:moveTo>
                  <a:pt x="0" y="0"/>
                </a:moveTo>
                <a:lnTo>
                  <a:pt x="2418750" y="0"/>
                </a:lnTo>
                <a:lnTo>
                  <a:pt x="2418750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0"/>
                <a:cs typeface="Arial"/>
                <a:sym typeface="Arial"/>
              </a:rPr>
              <a:t>Enhancing a Current Course</a:t>
            </a:r>
          </a:p>
        </p:txBody>
      </p:sp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D69ABD72-0EA1-76C5-5F28-A4FD5D052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7362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15030A-2B21-F447-78BF-A599133F3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1026152" y="628496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bg1"/>
                </a:solidFill>
                <a:latin typeface="PT Sans"/>
              </a:rPr>
              <a:t>Transitioning Course Modalities</a:t>
            </a:r>
            <a:endParaRPr lang="en-US" b="0">
              <a:solidFill>
                <a:schemeClr val="bg1"/>
              </a:solidFill>
              <a:latin typeface="PT Sans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2048682" y="1763075"/>
            <a:ext cx="39219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Barlow Medium"/>
              </a:rPr>
              <a:t>Tech-Direct (Online)</a:t>
            </a:r>
            <a:endParaRPr kumimoji="0" lang="en" sz="24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2048682" y="2755463"/>
            <a:ext cx="39219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Barlow Medium"/>
              </a:rPr>
              <a:t>Tech-Flex (Hybrid)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2048682" y="3832271"/>
            <a:ext cx="39219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2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Barlow Medium"/>
              </a:rPr>
              <a:t>Tech-Enhanced (In-Person)</a:t>
            </a: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</p:txBody>
      </p:sp>
      <p:sp>
        <p:nvSpPr>
          <p:cNvPr id="2" name="Google Shape;73;p13">
            <a:extLst>
              <a:ext uri="{FF2B5EF4-FFF2-40B4-BE49-F238E27FC236}">
                <a16:creationId xmlns:a16="http://schemas.microsoft.com/office/drawing/2014/main" id="{E8155D36-2EAC-6433-80EB-38280FFE9122}"/>
              </a:ext>
            </a:extLst>
          </p:cNvPr>
          <p:cNvSpPr txBox="1">
            <a:spLocks/>
          </p:cNvSpPr>
          <p:nvPr/>
        </p:nvSpPr>
        <p:spPr>
          <a:xfrm>
            <a:off x="5651857" y="4777156"/>
            <a:ext cx="6545836" cy="36634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0"/>
                <a:cs typeface="Arial"/>
                <a:sym typeface="Arial"/>
              </a:rPr>
              <a:t>Visit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0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CITL Course Modalities </a:t>
            </a: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 panose="020B0503020203020204" pitchFamily="34" charset="0"/>
                <a:cs typeface="Arial"/>
                <a:sym typeface="Arial"/>
              </a:rPr>
              <a:t>for more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0"/>
                <a:ea typeface="Barlow Medium"/>
                <a:cs typeface="Barlow Medium"/>
                <a:sym typeface="Barlow Medium"/>
              </a:rPr>
              <a:t>Policy Central:223 - Online and Distance Education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 panose="020B0503020203020204" pitchFamily="34" charset="0"/>
              <a:ea typeface="Barlow Medium"/>
              <a:cs typeface="Barlow Medium"/>
              <a:sym typeface="Arial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B979869-A346-5C09-7145-FAC8123F3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914400" y="1409998"/>
          <a:ext cx="1034838" cy="112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CA6C96A-CF43-D61F-6C3A-0FC3954B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292567" y="2539948"/>
          <a:ext cx="2273351" cy="101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9B6A4C-3D73-200C-A75C-D6E6EE995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/>
        </p:nvGraphicFramePr>
        <p:xfrm>
          <a:off x="667627" y="3596693"/>
          <a:ext cx="1381056" cy="1012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6E1753-93EA-6375-F155-57607214B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202" y="1683024"/>
            <a:ext cx="1935337" cy="1935337"/>
          </a:xfrm>
          <a:prstGeom prst="rect">
            <a:avLst/>
          </a:prstGeom>
        </p:spPr>
      </p:pic>
      <p:sp>
        <p:nvSpPr>
          <p:cNvPr id="4" name="Google Shape;610;p47">
            <a:extLst>
              <a:ext uri="{FF2B5EF4-FFF2-40B4-BE49-F238E27FC236}">
                <a16:creationId xmlns:a16="http://schemas.microsoft.com/office/drawing/2014/main" id="{8853EA78-24CC-CDC1-6552-28419A2CBF5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626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51435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51435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26055-B301-F419-E527-E14494CB2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2" y="1499711"/>
            <a:ext cx="6858000" cy="20730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200" b="1">
                <a:solidFill>
                  <a:srgbClr val="4F2984"/>
                </a:solidFill>
                <a:latin typeface="PT Sans"/>
                <a:cs typeface="Amatic SC"/>
                <a:sym typeface="Amatic SC"/>
              </a:rPr>
              <a:t>How do I Book a Consultation?</a:t>
            </a:r>
            <a:endParaRPr lang="en-US" sz="5200" b="1">
              <a:solidFill>
                <a:srgbClr val="4F2984"/>
              </a:solidFill>
              <a:latin typeface="PT Sans"/>
              <a:cs typeface="Amatic SC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F16AD-A1F2-AED9-E6BA-DAAA2E08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543" y="4290207"/>
            <a:ext cx="6193632" cy="473869"/>
          </a:xfr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indent="0" algn="ctr" defTabSz="914400">
              <a:lnSpc>
                <a:spcPct val="140012"/>
              </a:lnSpc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r>
              <a:rPr lang="en-US" sz="2200">
                <a:latin typeface="PT Sans"/>
                <a:cs typeface="Arial"/>
                <a:sym typeface="Arial"/>
              </a:rPr>
              <a:t>Go to CITL Website: </a:t>
            </a:r>
            <a:r>
              <a:rPr lang="en-US" sz="2200">
                <a:solidFill>
                  <a:srgbClr val="4F2984"/>
                </a:solidFill>
                <a:latin typeface="PT Sans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Bookings</a:t>
            </a:r>
            <a:endParaRPr lang="en-US">
              <a:solidFill>
                <a:srgbClr val="4F2984"/>
              </a:solidFill>
              <a:latin typeface="PT San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4143589"/>
            <a:ext cx="3566160" cy="20574"/>
          </a:xfrm>
          <a:prstGeom prst="rect">
            <a:avLst/>
          </a:prstGeom>
          <a:solidFill>
            <a:srgbClr val="4F29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Google Shape;610;p47">
            <a:extLst>
              <a:ext uri="{FF2B5EF4-FFF2-40B4-BE49-F238E27FC236}">
                <a16:creationId xmlns:a16="http://schemas.microsoft.com/office/drawing/2014/main" id="{CAA12D07-CDBB-6470-AA01-56F2B26A17A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0617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0"/>
          <p:cNvSpPr txBox="1">
            <a:spLocks noGrp="1"/>
          </p:cNvSpPr>
          <p:nvPr>
            <p:ph type="ctrTitle"/>
          </p:nvPr>
        </p:nvSpPr>
        <p:spPr>
          <a:xfrm>
            <a:off x="1212533" y="2571750"/>
            <a:ext cx="6718933" cy="68521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>
                <a:latin typeface="PT Sans"/>
              </a:rPr>
              <a:t>Instructional Diagnostics</a:t>
            </a:r>
            <a:endParaRPr lang="en" b="0">
              <a:latin typeface="PT San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A909E61-DCBD-0782-8702-46DB962AF8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450" y="3625851"/>
            <a:ext cx="5597100" cy="380742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How Do I Gather Midterm Feedback?</a:t>
            </a:r>
          </a:p>
        </p:txBody>
      </p:sp>
      <p:sp>
        <p:nvSpPr>
          <p:cNvPr id="454" name="Google Shape;454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5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matic SC"/>
                <a:cs typeface="Amatic SC"/>
                <a:sym typeface="Amatic SC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3622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A307-1F94-7A92-2526-3C1B7A72C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16F521-3027-1639-3E36-39C1B385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5" y="-229157"/>
            <a:ext cx="8231332" cy="11259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b="0" spc="-40">
                <a:solidFill>
                  <a:srgbClr val="FFFFFF"/>
                </a:solidFill>
                <a:latin typeface="PT Sans"/>
              </a:rPr>
              <a:t>What is a </a:t>
            </a:r>
            <a:r>
              <a:rPr lang="en-US" sz="4400" spc="-40">
                <a:solidFill>
                  <a:srgbClr val="FFFFFF"/>
                </a:solidFill>
                <a:latin typeface="PT Sans"/>
              </a:rPr>
              <a:t>MID</a:t>
            </a:r>
            <a:r>
              <a:rPr lang="en-US" sz="4400" b="0" spc="-40">
                <a:solidFill>
                  <a:srgbClr val="FFFFFF"/>
                </a:solidFill>
                <a:latin typeface="PT Sans"/>
              </a:rPr>
              <a:t>?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1DCC5833-ACD7-6839-CCB3-AB21E519FEDE}"/>
              </a:ext>
            </a:extLst>
          </p:cNvPr>
          <p:cNvSpPr txBox="1">
            <a:spLocks/>
          </p:cNvSpPr>
          <p:nvPr/>
        </p:nvSpPr>
        <p:spPr>
          <a:xfrm>
            <a:off x="515450" y="1329305"/>
            <a:ext cx="4598212" cy="248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Conducted outside of structured class time </a:t>
            </a: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Individual survey online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Provides confidential feedback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Takes place around the midpoint of a term.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</p:txBody>
      </p:sp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A6B39E9F-56DE-A1C2-B9B9-5036A432F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  <p:pic>
        <p:nvPicPr>
          <p:cNvPr id="3" name="Picture 2" descr="Mid Semester Survey Announcement from the CITL">
            <a:extLst>
              <a:ext uri="{FF2B5EF4-FFF2-40B4-BE49-F238E27FC236}">
                <a16:creationId xmlns:a16="http://schemas.microsoft.com/office/drawing/2014/main" id="{DFBFB4BD-548D-2D43-3469-FC77D3858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939" y="635654"/>
            <a:ext cx="2828885" cy="4318907"/>
          </a:xfrm>
          <a:prstGeom prst="rect">
            <a:avLst/>
          </a:prstGeom>
          <a:ln w="12700">
            <a:solidFill>
              <a:schemeClr val="bg1">
                <a:lumMod val="1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990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0F2030A-E603-1096-16AD-C206CA76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55" y="-229157"/>
            <a:ext cx="8231332" cy="11259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b="0" spc="-40">
                <a:solidFill>
                  <a:srgbClr val="FFFFFF"/>
                </a:solidFill>
                <a:latin typeface="PT Sans"/>
              </a:rPr>
              <a:t>What is a SGID?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AC8C32B-7CBD-2EF9-BCD4-61B7B1DA9A13}"/>
              </a:ext>
            </a:extLst>
          </p:cNvPr>
          <p:cNvSpPr txBox="1">
            <a:spLocks/>
          </p:cNvSpPr>
          <p:nvPr/>
        </p:nvSpPr>
        <p:spPr>
          <a:xfrm>
            <a:off x="515450" y="1673681"/>
            <a:ext cx="4598212" cy="248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171450" indent="-171450" algn="l" defTabSz="685800" rtl="0" eaLnBrk="1" latinLnBrk="0" hangingPunct="1">
              <a:lnSpc>
                <a:spcPct val="11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1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 spc="-15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Simple and straightforward evaluation process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Arial"/>
              <a:sym typeface="Arial"/>
            </a:endParaRP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Uses individual responses &amp; structured small group discussions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Provides confidential feedback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  <a:p>
            <a:pPr marL="365760" marR="0" lvl="0" indent="-368300" algn="l" defTabSz="6858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-15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Nunito"/>
              </a:rPr>
              <a:t>Takes place around the midpoint of a term.</a:t>
            </a:r>
            <a:endParaRPr kumimoji="0" lang="en-US" sz="2200" b="0" i="0" u="none" strike="noStrike" kern="1200" cap="none" spc="-15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Pie chart that shows the breakdown of colleges that participated in the SGID last year. All colleges are represented.">
            <a:extLst>
              <a:ext uri="{FF2B5EF4-FFF2-40B4-BE49-F238E27FC236}">
                <a16:creationId xmlns:a16="http://schemas.microsoft.com/office/drawing/2014/main" id="{A2C961EE-9B7D-DEC6-0E8E-271019629C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54" r="1" b="6646"/>
          <a:stretch/>
        </p:blipFill>
        <p:spPr>
          <a:xfrm>
            <a:off x="5113662" y="1203384"/>
            <a:ext cx="3800455" cy="3429000"/>
          </a:xfrm>
          <a:prstGeom prst="rect">
            <a:avLst/>
          </a:prstGeom>
        </p:spPr>
      </p:pic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D322B17B-C6C3-95EC-EB6D-0B8AC7585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309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3" y="0"/>
            <a:ext cx="9144000" cy="51435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" y="482600"/>
            <a:ext cx="2641911" cy="41783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E0E771-6501-B718-C00B-8F542124B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-1790700"/>
            <a:ext cx="6858000" cy="17907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SGID Participants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73855CE-996B-A1DE-0837-71128C97AF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7384" y="1491615"/>
            <a:ext cx="1712344" cy="171234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5162" y="482600"/>
            <a:ext cx="2641911" cy="41783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8857A2-3635-BE01-CB56-20F2902CE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3300" y="1340652"/>
            <a:ext cx="2057400" cy="20574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7135" y="482600"/>
            <a:ext cx="2641911" cy="41783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BB3AAC0-0EED-AAA1-DF21-9331A8FC1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80841" y="1491614"/>
            <a:ext cx="1714500" cy="1714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DE6136-CA48-4190-EC12-19FD81B73D70}"/>
              </a:ext>
            </a:extLst>
          </p:cNvPr>
          <p:cNvSpPr txBox="1"/>
          <p:nvPr/>
        </p:nvSpPr>
        <p:spPr>
          <a:xfrm>
            <a:off x="482601" y="830661"/>
            <a:ext cx="2641911" cy="484748"/>
          </a:xfrm>
          <a:prstGeom prst="rect">
            <a:avLst/>
          </a:prstGeom>
          <a:solidFill>
            <a:srgbClr val="4F2984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/>
                <a:cs typeface="Arial"/>
                <a:sym typeface="Arial"/>
              </a:rPr>
              <a:t>Faculty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A8C913-8FBB-ADFB-B11D-7A523DC733E0}"/>
              </a:ext>
            </a:extLst>
          </p:cNvPr>
          <p:cNvSpPr txBox="1"/>
          <p:nvPr/>
        </p:nvSpPr>
        <p:spPr>
          <a:xfrm>
            <a:off x="724340" y="3397259"/>
            <a:ext cx="215843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Leaves classroom</a:t>
            </a: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Receives feedback</a:t>
            </a: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Discusses results with 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3D88DF-E5F7-DC1E-46B3-D87656F6C286}"/>
              </a:ext>
            </a:extLst>
          </p:cNvPr>
          <p:cNvSpPr txBox="1"/>
          <p:nvPr/>
        </p:nvSpPr>
        <p:spPr>
          <a:xfrm>
            <a:off x="3245161" y="830661"/>
            <a:ext cx="2641911" cy="484748"/>
          </a:xfrm>
          <a:prstGeom prst="rect">
            <a:avLst/>
          </a:prstGeom>
          <a:solidFill>
            <a:srgbClr val="4F2984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/>
                <a:cs typeface="Arial"/>
                <a:sym typeface="Arial"/>
              </a:rPr>
              <a:t>Student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091EB-400A-4F6D-C176-6CB6CF0F3A59}"/>
              </a:ext>
            </a:extLst>
          </p:cNvPr>
          <p:cNvSpPr txBox="1"/>
          <p:nvPr/>
        </p:nvSpPr>
        <p:spPr>
          <a:xfrm>
            <a:off x="3371820" y="3425675"/>
            <a:ext cx="253567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Answers questions individually</a:t>
            </a: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Breaks into small groups to reach a consensus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75FDBE-4A0A-6A00-5103-EC36895342B1}"/>
              </a:ext>
            </a:extLst>
          </p:cNvPr>
          <p:cNvSpPr txBox="1"/>
          <p:nvPr/>
        </p:nvSpPr>
        <p:spPr>
          <a:xfrm>
            <a:off x="6017135" y="807577"/>
            <a:ext cx="2641911" cy="530915"/>
          </a:xfrm>
          <a:prstGeom prst="rect">
            <a:avLst/>
          </a:prstGeom>
          <a:solidFill>
            <a:srgbClr val="4F2984"/>
          </a:solidFill>
          <a:ln>
            <a:noFill/>
          </a:ln>
        </p:spPr>
        <p:txBody>
          <a:bodyPr wrap="square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5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T Sans"/>
                <a:cs typeface="Arial"/>
                <a:sym typeface="Arial"/>
              </a:rPr>
              <a:t>CITL Facilitator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C35CB2-FA24-289E-CA38-24FC0B39C89A}"/>
              </a:ext>
            </a:extLst>
          </p:cNvPr>
          <p:cNvSpPr txBox="1"/>
          <p:nvPr/>
        </p:nvSpPr>
        <p:spPr>
          <a:xfrm>
            <a:off x="6143669" y="3425675"/>
            <a:ext cx="240017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Conducts discussion with students</a:t>
            </a:r>
          </a:p>
          <a:p>
            <a:pPr marL="213995" marR="0" lvl="0" indent="-2139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Provides feedback to faculty member</a:t>
            </a:r>
          </a:p>
        </p:txBody>
      </p:sp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EA59305A-1C8C-5584-93BB-CCBA3734A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3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1757"/>
    </mc:Choice>
    <mc:Fallback xmlns="">
      <p:transition advTm="1175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89E20446-4CAD-3FEF-4675-BC5A6A15F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95538" y="2262586"/>
            <a:ext cx="1152924" cy="115292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ABB614D-5FC3-D7D8-0901-9D97B1F4C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42157" y="1777615"/>
            <a:ext cx="2057400" cy="2057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DFF5DBA-9408-8432-90AF-F44A68F88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238" y="166932"/>
            <a:ext cx="8231332" cy="11259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 b="1" cap="none" spc="-40">
                <a:latin typeface="PT Sans"/>
              </a:rPr>
              <a:t>Things to Note:</a:t>
            </a:r>
            <a:endParaRPr lang="en-US" sz="4400" b="1" cap="non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89E92B7-303C-86FF-BD9D-F2ACDB6E447A}"/>
              </a:ext>
            </a:extLst>
          </p:cNvPr>
          <p:cNvSpPr txBox="1">
            <a:spLocks/>
          </p:cNvSpPr>
          <p:nvPr/>
        </p:nvSpPr>
        <p:spPr>
          <a:xfrm>
            <a:off x="935740" y="3629552"/>
            <a:ext cx="1894219" cy="12755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all" spc="12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ea typeface="+mj-ea"/>
                <a:cs typeface="+mj-cs"/>
                <a:sym typeface="Arial"/>
              </a:rPr>
              <a:t>20-25 </a:t>
            </a:r>
            <a:r>
              <a:rPr kumimoji="0" lang="en-US" sz="1800" b="0" i="0" u="none" strike="noStrike" kern="1200" cap="none" spc="12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ea typeface="+mj-ea"/>
                <a:cs typeface="+mj-cs"/>
                <a:sym typeface="Arial"/>
              </a:rPr>
              <a:t>Minutes</a:t>
            </a:r>
            <a:endParaRPr kumimoji="0" lang="en-US" sz="1800" b="0" i="0" u="none" strike="noStrike" kern="1200" cap="all" spc="12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PT Sans" panose="020B0503020203020204" pitchFamily="34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484AF-E3E9-1024-5ECF-812B47D932B9}"/>
              </a:ext>
            </a:extLst>
          </p:cNvPr>
          <p:cNvSpPr txBox="1">
            <a:spLocks/>
          </p:cNvSpPr>
          <p:nvPr/>
        </p:nvSpPr>
        <p:spPr>
          <a:xfrm>
            <a:off x="3623747" y="3629552"/>
            <a:ext cx="1894219" cy="12755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 cap="all" spc="12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2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ea typeface="+mj-ea"/>
                <a:cs typeface="+mj-cs"/>
                <a:sym typeface="Arial"/>
              </a:rPr>
              <a:t>NOT Tied to Assessments or Evaluations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9ECA997-3991-DBA1-0450-9595E1EA928D}"/>
              </a:ext>
            </a:extLst>
          </p:cNvPr>
          <p:cNvSpPr txBox="1">
            <a:spLocks/>
          </p:cNvSpPr>
          <p:nvPr/>
        </p:nvSpPr>
        <p:spPr>
          <a:xfrm>
            <a:off x="6311755" y="3629552"/>
            <a:ext cx="1894219" cy="12755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 cap="all" spc="120" baseline="0">
                <a:solidFill>
                  <a:schemeClr val="tx1"/>
                </a:solidFill>
                <a:latin typeface="PT Sans" panose="020B05030202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12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ea typeface="+mj-ea"/>
                <a:cs typeface="+mj-cs"/>
                <a:sym typeface="Arial"/>
              </a:rPr>
              <a:t>Confidential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59E9752-EE2B-B0DA-41D4-46B076778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30165" y="1843278"/>
            <a:ext cx="2057400" cy="20574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C31B177-022C-767D-9BEC-D94C9DE8F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4149" y="1843278"/>
            <a:ext cx="2057400" cy="2057400"/>
          </a:xfrm>
          <a:prstGeom prst="rect">
            <a:avLst/>
          </a:prstGeom>
        </p:spPr>
      </p:pic>
      <p:sp>
        <p:nvSpPr>
          <p:cNvPr id="8" name="Google Shape;610;p47">
            <a:extLst>
              <a:ext uri="{FF2B5EF4-FFF2-40B4-BE49-F238E27FC236}">
                <a16:creationId xmlns:a16="http://schemas.microsoft.com/office/drawing/2014/main" id="{EE98BBCB-F315-58B9-84EE-B5A9AF7C89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0846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Tm="30469"/>
    </mc:Choice>
    <mc:Fallback xmlns="">
      <p:transition advTm="30469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60F09F-7E4E-824F-FBE3-6B8A665B8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08" y="167806"/>
            <a:ext cx="2866307" cy="4178300"/>
          </a:xfrm>
        </p:spPr>
        <p:txBody>
          <a:bodyPr>
            <a:normAutofit/>
          </a:bodyPr>
          <a:lstStyle/>
          <a:p>
            <a:r>
              <a:rPr lang="en-US" sz="5200">
                <a:latin typeface="PT Sans"/>
              </a:rPr>
              <a:t>Survey Questions</a:t>
            </a:r>
          </a:p>
        </p:txBody>
      </p:sp>
      <p:graphicFrame>
        <p:nvGraphicFramePr>
          <p:cNvPr id="16" name="Content Placeholder 3" descr="Small Group Instrucitonal Diagnostic Survey questions. ">
            <a:extLst>
              <a:ext uri="{FF2B5EF4-FFF2-40B4-BE49-F238E27FC236}">
                <a16:creationId xmlns:a16="http://schemas.microsoft.com/office/drawing/2014/main" id="{B312EDAF-CDB9-9D58-5402-DC8EBB7B09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563677" y="482600"/>
          <a:ext cx="5342021" cy="4178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4BCAE673-4053-CA6C-0F2D-27CFCEC4364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4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7508"/>
    </mc:Choice>
    <mc:Fallback xmlns="">
      <p:transition advTm="2750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50492-A8B7-824F-3B98-538AC09F6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1AE5AAA-9280-A6DF-F142-0BB620D0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45" y="238361"/>
            <a:ext cx="8836351" cy="1275588"/>
          </a:xfrm>
        </p:spPr>
        <p:txBody>
          <a:bodyPr>
            <a:normAutofit/>
          </a:bodyPr>
          <a:lstStyle/>
          <a:p>
            <a:r>
              <a:rPr lang="en-US" sz="4000" cap="none">
                <a:latin typeface="PT Sans" panose="020B0503020203020204" pitchFamily="34" charset="0"/>
              </a:rPr>
              <a:t>Meet the Administrative Support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692B0A24-27B9-63FD-1C8D-FBACD9EF8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9492" y="4768217"/>
            <a:ext cx="699516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Google Shape;611;p47">
            <a:extLst>
              <a:ext uri="{FF2B5EF4-FFF2-40B4-BE49-F238E27FC236}">
                <a16:creationId xmlns:a16="http://schemas.microsoft.com/office/drawing/2014/main" id="{8E217BD3-EF01-412D-607A-A90C6C952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1428576" y="2140352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Google Shape;612;p47">
            <a:extLst>
              <a:ext uri="{FF2B5EF4-FFF2-40B4-BE49-F238E27FC236}">
                <a16:creationId xmlns:a16="http://schemas.microsoft.com/office/drawing/2014/main" id="{4068C3AC-82E3-6272-1AFC-F2292036D8BE}"/>
              </a:ext>
            </a:extLst>
          </p:cNvPr>
          <p:cNvSpPr txBox="1"/>
          <p:nvPr/>
        </p:nvSpPr>
        <p:spPr>
          <a:xfrm>
            <a:off x="1433601" y="3759377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Jason Beach, Ph.D.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Professor, College of Education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cs typeface="Arial"/>
                <a:sym typeface="Arial"/>
              </a:rPr>
              <a:t>Director of the CITL and JLRC</a:t>
            </a:r>
          </a:p>
        </p:txBody>
      </p:sp>
      <p:pic>
        <p:nvPicPr>
          <p:cNvPr id="10" name="Google Shape;613;p47">
            <a:extLst>
              <a:ext uri="{FF2B5EF4-FFF2-40B4-BE49-F238E27FC236}">
                <a16:creationId xmlns:a16="http://schemas.microsoft.com/office/drawing/2014/main" id="{DD4403C1-8E24-1E46-7B2B-7C5BED3966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6040406" y="2140352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Google Shape;616;p47">
            <a:extLst>
              <a:ext uri="{FF2B5EF4-FFF2-40B4-BE49-F238E27FC236}">
                <a16:creationId xmlns:a16="http://schemas.microsoft.com/office/drawing/2014/main" id="{ACCAD8E5-BD55-447D-8BEC-F7A676861943}"/>
              </a:ext>
            </a:extLst>
          </p:cNvPr>
          <p:cNvSpPr txBox="1"/>
          <p:nvPr/>
        </p:nvSpPr>
        <p:spPr>
          <a:xfrm>
            <a:off x="3737003" y="3759377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Emmie Acuff, M.B.A.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Communications &amp; Training Coordinator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</p:txBody>
      </p:sp>
      <p:sp>
        <p:nvSpPr>
          <p:cNvPr id="11" name="Google Shape;614;p47">
            <a:extLst>
              <a:ext uri="{FF2B5EF4-FFF2-40B4-BE49-F238E27FC236}">
                <a16:creationId xmlns:a16="http://schemas.microsoft.com/office/drawing/2014/main" id="{9DB862A4-0C3A-886C-B42B-6236977414D3}"/>
              </a:ext>
            </a:extLst>
          </p:cNvPr>
          <p:cNvSpPr txBox="1"/>
          <p:nvPr/>
        </p:nvSpPr>
        <p:spPr>
          <a:xfrm>
            <a:off x="6045431" y="3759377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Kassie Wallace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Financial Associate 3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" name="Google Shape;615;p47">
            <a:extLst>
              <a:ext uri="{FF2B5EF4-FFF2-40B4-BE49-F238E27FC236}">
                <a16:creationId xmlns:a16="http://schemas.microsoft.com/office/drawing/2014/main" id="{03180C40-3C2A-55CE-117D-21F32CDCE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3731978" y="2140352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3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09A54-3C08-81BB-C1A9-9D96DF58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85" y="12791"/>
            <a:ext cx="1788319" cy="38014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br>
              <a:rPr lang="en-US" sz="2800" b="0" spc="-40">
                <a:latin typeface="Montserrat" panose="00000500000000000000" pitchFamily="2" charset="0"/>
              </a:rPr>
            </a:br>
            <a:br>
              <a:rPr lang="en-US" sz="2800" b="0" spc="-40">
                <a:latin typeface="Montserrat" panose="00000500000000000000" pitchFamily="2" charset="0"/>
              </a:rPr>
            </a:br>
            <a:r>
              <a:rPr lang="en-US" sz="5200">
                <a:latin typeface="PT Sans"/>
              </a:rPr>
              <a:t>Day of SGID:</a:t>
            </a:r>
          </a:p>
        </p:txBody>
      </p:sp>
      <p:graphicFrame>
        <p:nvGraphicFramePr>
          <p:cNvPr id="7" name="Content Placeholder 6" descr="Graphic that shows students will reflect infdividually, in small groups, and vote based on findings. ">
            <a:extLst>
              <a:ext uri="{FF2B5EF4-FFF2-40B4-BE49-F238E27FC236}">
                <a16:creationId xmlns:a16="http://schemas.microsoft.com/office/drawing/2014/main" id="{3A0EF576-0C6C-55DF-49AC-8B849A6FE8F7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2476500" y="657225"/>
          <a:ext cx="6456363" cy="3562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Google Shape;610;p47">
            <a:extLst>
              <a:ext uri="{FF2B5EF4-FFF2-40B4-BE49-F238E27FC236}">
                <a16:creationId xmlns:a16="http://schemas.microsoft.com/office/drawing/2014/main" id="{C8BFE23B-9748-6E2D-F368-2AEF5F2DB761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199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4A9BE-B7B3-1134-A486-BA69ABA3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44" y="487076"/>
            <a:ext cx="3373929" cy="905394"/>
          </a:xfrm>
        </p:spPr>
        <p:txBody>
          <a:bodyPr vert="horz" lIns="68580" tIns="34290" rIns="68580" bIns="3429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5200">
                <a:solidFill>
                  <a:schemeClr val="bg1"/>
                </a:solidFill>
                <a:latin typeface="PT Sans"/>
              </a:rPr>
              <a:t>After </a:t>
            </a:r>
            <a:br>
              <a:rPr lang="en-US" sz="5200">
                <a:solidFill>
                  <a:schemeClr val="bg1"/>
                </a:solidFill>
                <a:latin typeface="PT Sans"/>
              </a:rPr>
            </a:br>
            <a:r>
              <a:rPr lang="en-US" sz="5200">
                <a:solidFill>
                  <a:schemeClr val="bg1"/>
                </a:solidFill>
                <a:latin typeface="PT Sans"/>
              </a:rPr>
              <a:t>SGID:</a:t>
            </a:r>
            <a:endParaRPr lang="en-US" sz="5200" cap="none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T Sans"/>
            </a:endParaRP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2D69368-390D-3574-631A-149DA19DB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982" r="-758" b="691"/>
          <a:stretch/>
        </p:blipFill>
        <p:spPr>
          <a:xfrm>
            <a:off x="2989257" y="98130"/>
            <a:ext cx="2440237" cy="4947241"/>
          </a:xfrm>
          <a:prstGeom prst="rect">
            <a:avLst/>
          </a:prstGeom>
        </p:spPr>
      </p:pic>
      <p:pic>
        <p:nvPicPr>
          <p:cNvPr id="15" name="Picture Placeholder 14" descr="Email outline">
            <a:extLst>
              <a:ext uri="{FF2B5EF4-FFF2-40B4-BE49-F238E27FC236}">
                <a16:creationId xmlns:a16="http://schemas.microsoft.com/office/drawing/2014/main" id="{E769EC11-01C0-AA48-08C8-5EEAF451F9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827" r="6827"/>
          <a:stretch/>
        </p:blipFill>
        <p:spPr>
          <a:xfrm>
            <a:off x="915448" y="2488622"/>
            <a:ext cx="1322060" cy="1531122"/>
          </a:xfrm>
          <a:prstGeom prst="rect">
            <a:avLst/>
          </a:prstGeom>
        </p:spPr>
      </p:pic>
      <p:graphicFrame>
        <p:nvGraphicFramePr>
          <p:cNvPr id="28" name="Content Placeholder 2" descr="Smart art that details the process after the sGID. Report is genrated and instrucotr and designer meet tod discuss feedback. ">
            <a:extLst>
              <a:ext uri="{FF2B5EF4-FFF2-40B4-BE49-F238E27FC236}">
                <a16:creationId xmlns:a16="http://schemas.microsoft.com/office/drawing/2014/main" id="{F57DAD0C-3041-675F-81E0-76F429107F8D}"/>
              </a:ext>
            </a:extLst>
          </p:cNvPr>
          <p:cNvGraphicFramePr>
            <a:graphicFrameLocks/>
          </p:cNvGraphicFramePr>
          <p:nvPr/>
        </p:nvGraphicFramePr>
        <p:xfrm>
          <a:off x="5789428" y="344077"/>
          <a:ext cx="3245589" cy="444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639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541"/>
    </mc:Choice>
    <mc:Fallback xmlns="">
      <p:transition advTm="4054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0;p47" hidden="1">
            <a:extLst>
              <a:ext uri="{FF2B5EF4-FFF2-40B4-BE49-F238E27FC236}">
                <a16:creationId xmlns:a16="http://schemas.microsoft.com/office/drawing/2014/main" id="{94AD6EAC-E456-06ED-E506-73461CD02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BC377B7-18F1-42AD-A1DD-E1D6A5B27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Franklin Gothic Medium"/>
              <a:ea typeface="+mn-ea"/>
              <a:cs typeface="+mn-cs"/>
              <a:sym typeface="Arial"/>
            </a:endParaRPr>
          </a:p>
        </p:txBody>
      </p:sp>
      <p:pic>
        <p:nvPicPr>
          <p:cNvPr id="14" name="Graphic 13" descr="Person with idea with solid fill">
            <a:extLst>
              <a:ext uri="{FF2B5EF4-FFF2-40B4-BE49-F238E27FC236}">
                <a16:creationId xmlns:a16="http://schemas.microsoft.com/office/drawing/2014/main" id="{C09F3D40-1053-2928-5516-710260F45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0164" y="1335863"/>
            <a:ext cx="4178300" cy="41783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D92569E2-D986-38AA-89ED-09DB63DCC1AA}"/>
              </a:ext>
            </a:extLst>
          </p:cNvPr>
          <p:cNvSpPr/>
          <p:nvPr/>
        </p:nvSpPr>
        <p:spPr>
          <a:xfrm>
            <a:off x="6084409" y="3642095"/>
            <a:ext cx="2147924" cy="1371600"/>
          </a:xfrm>
          <a:prstGeom prst="wedgeRoundRectCallout">
            <a:avLst>
              <a:gd name="adj1" fmla="val -73260"/>
              <a:gd name="adj2" fmla="val 1958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rPr>
              <a:t>I’m happy that you like…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7BE0E5C-4E89-7052-599B-3F9AD36A47B9}"/>
              </a:ext>
            </a:extLst>
          </p:cNvPr>
          <p:cNvSpPr/>
          <p:nvPr/>
        </p:nvSpPr>
        <p:spPr>
          <a:xfrm>
            <a:off x="2546497" y="586268"/>
            <a:ext cx="2147924" cy="1371600"/>
          </a:xfrm>
          <a:prstGeom prst="wedgeRoundRectCallout">
            <a:avLst>
              <a:gd name="adj1" fmla="val 37377"/>
              <a:gd name="adj2" fmla="val 86841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rPr>
              <a:t>I can’t change ______________ because…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AE96239E-50C2-E053-E870-5E32406FB4B0}"/>
              </a:ext>
            </a:extLst>
          </p:cNvPr>
          <p:cNvSpPr/>
          <p:nvPr/>
        </p:nvSpPr>
        <p:spPr>
          <a:xfrm>
            <a:off x="1985630" y="2328530"/>
            <a:ext cx="2147924" cy="1371600"/>
          </a:xfrm>
          <a:prstGeom prst="wedgeRoundRectCallout">
            <a:avLst>
              <a:gd name="adj1" fmla="val 47772"/>
              <a:gd name="adj2" fmla="val 78120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rPr>
              <a:t>Here is what I am changing based on SGID results…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59DFD2-78C0-354A-BB2D-8AB9FAE2B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-4201343"/>
            <a:ext cx="4791770" cy="420134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After the SGID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575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96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matic SC"/>
                <a:cs typeface="Amatic SC"/>
                <a:sym typeface="Amatic SC"/>
              </a:rPr>
              <a:t>3</a:t>
            </a:r>
          </a:p>
        </p:txBody>
      </p:sp>
      <p:sp>
        <p:nvSpPr>
          <p:cNvPr id="452" name="Google Shape;452;p40"/>
          <p:cNvSpPr txBox="1">
            <a:spLocks noGrp="1"/>
          </p:cNvSpPr>
          <p:nvPr>
            <p:ph type="ctrTitle"/>
          </p:nvPr>
        </p:nvSpPr>
        <p:spPr>
          <a:xfrm>
            <a:off x="1325701" y="2704062"/>
            <a:ext cx="6718933" cy="68521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>
                <a:latin typeface="PT Sans"/>
              </a:rPr>
              <a:t>Class Observations &amp; Course Evaluations</a:t>
            </a:r>
          </a:p>
        </p:txBody>
      </p:sp>
      <p:sp>
        <p:nvSpPr>
          <p:cNvPr id="4" name="Subtitle 1">
            <a:extLst>
              <a:ext uri="{FF2B5EF4-FFF2-40B4-BE49-F238E27FC236}">
                <a16:creationId xmlns:a16="http://schemas.microsoft.com/office/drawing/2014/main" id="{DA3FE523-B973-4D1F-4B20-8DE3501CA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6617" y="3562613"/>
            <a:ext cx="5597100" cy="36376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PT Sans"/>
              </a:rPr>
              <a:t>How Do I Evaluate My Course?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6406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F79C-B301-4B5E-F749-AE50915F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49678"/>
            <a:ext cx="7701534" cy="1275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cap="none">
                <a:latin typeface="PT Sans" panose="020B0503020203020204" pitchFamily="34" charset="0"/>
              </a:rPr>
              <a:t>On-Ground Classroom</a:t>
            </a:r>
            <a:br>
              <a:rPr lang="en-US" sz="4400" cap="none">
                <a:latin typeface="PT Sans" panose="020B0503020203020204" pitchFamily="34" charset="0"/>
              </a:rPr>
            </a:br>
            <a:r>
              <a:rPr lang="en-US" sz="4400" cap="none">
                <a:latin typeface="PT Sans" panose="020B0503020203020204" pitchFamily="34" charset="0"/>
              </a:rPr>
              <a:t>Observation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04F7C-E386-9E5B-3C1C-0CFBBC6DE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915" y="3137021"/>
            <a:ext cx="5789350" cy="669036"/>
          </a:xfrm>
        </p:spPr>
        <p:txBody>
          <a:bodyPr>
            <a:noAutofit/>
          </a:bodyPr>
          <a:lstStyle/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Subject Matter Content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Organization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Rapport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Teaching Methods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Presentation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Management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Sensitivity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Assistance To Students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Physical Aspects Of Classroom</a:t>
            </a:r>
            <a:endParaRPr lang="en-US" sz="1800">
              <a:latin typeface="PT Sans" panose="020B0503020203020204" pitchFamily="34" charset="0"/>
            </a:endParaRPr>
          </a:p>
        </p:txBody>
      </p:sp>
      <p:pic>
        <p:nvPicPr>
          <p:cNvPr id="6" name="Picture 5" descr="Close-up of hands raised in classroom">
            <a:extLst>
              <a:ext uri="{FF2B5EF4-FFF2-40B4-BE49-F238E27FC236}">
                <a16:creationId xmlns:a16="http://schemas.microsoft.com/office/drawing/2014/main" id="{12DF17D9-7C49-BD4B-9684-98EFD874F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249" y="1940814"/>
            <a:ext cx="3832375" cy="2595342"/>
          </a:xfrm>
          <a:prstGeom prst="rect">
            <a:avLst/>
          </a:prstGeom>
        </p:spPr>
      </p:pic>
      <p:sp>
        <p:nvSpPr>
          <p:cNvPr id="7" name="Google Shape;610;p47">
            <a:extLst>
              <a:ext uri="{FF2B5EF4-FFF2-40B4-BE49-F238E27FC236}">
                <a16:creationId xmlns:a16="http://schemas.microsoft.com/office/drawing/2014/main" id="{FA611243-E695-AC24-2429-0E08E14A8653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579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FF79C-B301-4B5E-F749-AE50915F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49678"/>
            <a:ext cx="7701534" cy="1275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cap="none">
                <a:latin typeface="PT Sans" panose="020B0503020203020204" pitchFamily="34" charset="0"/>
              </a:rPr>
              <a:t>Hybrid &amp; Online Course Review </a:t>
            </a:r>
            <a:br>
              <a:rPr lang="en-US" sz="4400" cap="none">
                <a:latin typeface="PT Sans" panose="020B0503020203020204" pitchFamily="34" charset="0"/>
              </a:rPr>
            </a:br>
            <a:r>
              <a:rPr lang="en-US" sz="2400" cap="none">
                <a:latin typeface="PT Sans" panose="020B0503020203020204" pitchFamily="34" charset="0"/>
              </a:rPr>
              <a:t>(CITL Course Design Framework)</a:t>
            </a:r>
            <a:endParaRPr lang="en-US" sz="4400" cap="none">
              <a:latin typeface="PT Sans" panose="020B0503020203020204" pitchFamily="34" charset="0"/>
            </a:endParaRPr>
          </a:p>
        </p:txBody>
      </p:sp>
      <p:pic>
        <p:nvPicPr>
          <p:cNvPr id="8" name="Picture 7" descr="Woman attending online class">
            <a:extLst>
              <a:ext uri="{FF2B5EF4-FFF2-40B4-BE49-F238E27FC236}">
                <a16:creationId xmlns:a16="http://schemas.microsoft.com/office/drawing/2014/main" id="{9052F1D5-5BE3-84E1-BDF6-403627B7E0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166" b="-1"/>
          <a:stretch/>
        </p:blipFill>
        <p:spPr>
          <a:xfrm>
            <a:off x="4782836" y="2132898"/>
            <a:ext cx="3054858" cy="2491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10;p47">
            <a:extLst>
              <a:ext uri="{FF2B5EF4-FFF2-40B4-BE49-F238E27FC236}">
                <a16:creationId xmlns:a16="http://schemas.microsoft.com/office/drawing/2014/main" id="{50002B42-B8DA-6CEE-91F7-8CFAB87A9819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9192F1A-3B52-44EE-65C2-0E9E699DF4B4}"/>
              </a:ext>
            </a:extLst>
          </p:cNvPr>
          <p:cNvSpPr txBox="1">
            <a:spLocks/>
          </p:cNvSpPr>
          <p:nvPr/>
        </p:nvSpPr>
        <p:spPr>
          <a:xfrm>
            <a:off x="520915" y="2824290"/>
            <a:ext cx="4051085" cy="12755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685800" rtl="0" eaLnBrk="1" latinLnBrk="0" hangingPunct="1">
              <a:lnSpc>
                <a:spcPct val="101000"/>
              </a:lnSpc>
              <a:spcBef>
                <a:spcPts val="525"/>
              </a:spcBef>
              <a:spcAft>
                <a:spcPts val="525"/>
              </a:spcAft>
              <a:buFont typeface="Arial" panose="020B0604020202020204" pitchFamily="34" charset="0"/>
              <a:buNone/>
              <a:defRPr sz="1950" b="0" kern="1200" cap="all" spc="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101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None/>
              <a:defRPr sz="1500" b="1" kern="1200" spc="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101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350" b="1" kern="1200" spc="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101000"/>
              </a:lnSpc>
              <a:spcBef>
                <a:spcPts val="300"/>
              </a:spcBef>
              <a:spcAft>
                <a:spcPts val="300"/>
              </a:spcAft>
              <a:buClrTx/>
              <a:buFont typeface="Wingdings" panose="05000000000000000000" pitchFamily="2" charset="2"/>
              <a:buNone/>
              <a:defRPr sz="1200" b="1" kern="1200" spc="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101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200" b="1" kern="1200" spc="38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Based on the </a:t>
            </a:r>
            <a:r>
              <a:rPr lang="en-US" sz="1800" b="1" cap="none">
                <a:latin typeface="PT Sans" panose="020B0503020203020204" pitchFamily="34" charset="0"/>
              </a:rPr>
              <a:t>Online Learning Consortium</a:t>
            </a:r>
            <a:r>
              <a:rPr lang="en-US" sz="1800" cap="none">
                <a:latin typeface="PT Sans" panose="020B0503020203020204" pitchFamily="34" charset="0"/>
              </a:rPr>
              <a:t> scorecard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Focuses on course design elements that support </a:t>
            </a:r>
            <a:r>
              <a:rPr lang="en-US" sz="1800" b="1" cap="none">
                <a:latin typeface="PT Sans" panose="020B0503020203020204" pitchFamily="34" charset="0"/>
              </a:rPr>
              <a:t>effective</a:t>
            </a:r>
            <a:r>
              <a:rPr lang="en-US" sz="1800" cap="none">
                <a:latin typeface="PT Sans" panose="020B0503020203020204" pitchFamily="34" charset="0"/>
              </a:rPr>
              <a:t>, </a:t>
            </a:r>
            <a:r>
              <a:rPr lang="en-US" sz="1800" b="1" cap="none">
                <a:latin typeface="PT Sans" panose="020B0503020203020204" pitchFamily="34" charset="0"/>
              </a:rPr>
              <a:t>engaging</a:t>
            </a:r>
            <a:r>
              <a:rPr lang="en-US" sz="1800" cap="none">
                <a:latin typeface="PT Sans" panose="020B0503020203020204" pitchFamily="34" charset="0"/>
              </a:rPr>
              <a:t>, and </a:t>
            </a:r>
            <a:r>
              <a:rPr lang="en-US" sz="1800" b="1" cap="none">
                <a:latin typeface="PT Sans" panose="020B0503020203020204" pitchFamily="34" charset="0"/>
              </a:rPr>
              <a:t>accessible</a:t>
            </a:r>
            <a:r>
              <a:rPr lang="en-US" sz="1800" cap="none">
                <a:latin typeface="PT Sans" panose="020B0503020203020204" pitchFamily="34" charset="0"/>
              </a:rPr>
              <a:t> online and blended learning experiences</a:t>
            </a:r>
          </a:p>
          <a:p>
            <a:pPr marL="365760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Two sections: </a:t>
            </a:r>
          </a:p>
          <a:p>
            <a:pPr marL="708660" lvl="1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350">
                <a:latin typeface="PT Sans" panose="020B0503020203020204" pitchFamily="34" charset="0"/>
              </a:rPr>
              <a:t>Essential</a:t>
            </a:r>
            <a:r>
              <a:rPr lang="en-US" sz="1350" b="0">
                <a:latin typeface="PT Sans" panose="020B0503020203020204" pitchFamily="34" charset="0"/>
              </a:rPr>
              <a:t> design – fundamental components</a:t>
            </a:r>
          </a:p>
          <a:p>
            <a:pPr marL="708660" lvl="1" indent="-28575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350">
                <a:latin typeface="PT Sans" panose="020B0503020203020204" pitchFamily="34" charset="0"/>
              </a:rPr>
              <a:t>Advanced</a:t>
            </a:r>
            <a:r>
              <a:rPr lang="en-US" sz="1350" b="0">
                <a:latin typeface="PT Sans" panose="020B0503020203020204" pitchFamily="34" charset="0"/>
              </a:rPr>
              <a:t> design – elevate course quality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9477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F70B45-FF22-6827-4C2C-F663C909C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56" r="13056"/>
          <a:stretch/>
        </p:blipFill>
        <p:spPr>
          <a:xfrm>
            <a:off x="0" y="1688189"/>
            <a:ext cx="3829616" cy="3455311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7FF79C-B301-4B5E-F749-AE50915FC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249678"/>
            <a:ext cx="7701534" cy="127558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400" cap="none">
                <a:latin typeface="PT Sans" panose="020B0503020203020204" pitchFamily="34" charset="0"/>
              </a:rPr>
              <a:t>Preparation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04F7C-E386-9E5B-3C1C-0CFBBC6DE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74724" y="2949199"/>
            <a:ext cx="4046900" cy="669036"/>
          </a:xfrm>
        </p:spPr>
        <p:txBody>
          <a:bodyPr>
            <a:noAutofit/>
          </a:bodyPr>
          <a:lstStyle/>
          <a:p>
            <a:pPr marL="36576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What's going well? </a:t>
            </a:r>
          </a:p>
          <a:p>
            <a:pPr marL="36576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How are students performing?</a:t>
            </a:r>
          </a:p>
          <a:p>
            <a:pPr marL="36576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What are students saying/doing?</a:t>
            </a:r>
          </a:p>
          <a:p>
            <a:pPr marL="36576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cap="none">
                <a:latin typeface="PT Sans" panose="020B0503020203020204" pitchFamily="34" charset="0"/>
              </a:rPr>
              <a:t>What are you curious about?</a:t>
            </a:r>
          </a:p>
        </p:txBody>
      </p:sp>
      <p:sp>
        <p:nvSpPr>
          <p:cNvPr id="6" name="Google Shape;610;p47">
            <a:extLst>
              <a:ext uri="{FF2B5EF4-FFF2-40B4-BE49-F238E27FC236}">
                <a16:creationId xmlns:a16="http://schemas.microsoft.com/office/drawing/2014/main" id="{023F4CDB-C307-F129-9DFB-57DAEE2B1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571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4F286-F9B1-F27E-386E-7FE34140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84" y="273844"/>
            <a:ext cx="7782141" cy="1125995"/>
          </a:xfrm>
        </p:spPr>
        <p:txBody>
          <a:bodyPr wrap="square" anchor="ctr">
            <a:normAutofit/>
          </a:bodyPr>
          <a:lstStyle/>
          <a:p>
            <a:r>
              <a:rPr lang="en-US" sz="4400" b="0">
                <a:solidFill>
                  <a:srgbClr val="F7F7F7"/>
                </a:solidFill>
                <a:latin typeface="PT Sans"/>
              </a:rPr>
              <a:t>Post-Observation Meeting</a:t>
            </a:r>
            <a:endParaRPr lang="en-US" sz="4400" b="0">
              <a:latin typeface="PT Sans"/>
            </a:endParaRPr>
          </a:p>
        </p:txBody>
      </p:sp>
      <p:pic>
        <p:nvPicPr>
          <p:cNvPr id="4" name="Picture 3" descr="Two smiling people looking at tablet">
            <a:extLst>
              <a:ext uri="{FF2B5EF4-FFF2-40B4-BE49-F238E27FC236}">
                <a16:creationId xmlns:a16="http://schemas.microsoft.com/office/drawing/2014/main" id="{4C2C6C0F-3E4D-531B-7545-A24E3152C3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20" r="2701" b="2"/>
          <a:stretch/>
        </p:blipFill>
        <p:spPr>
          <a:xfrm>
            <a:off x="20" y="1714500"/>
            <a:ext cx="3800455" cy="3429000"/>
          </a:xfrm>
          <a:prstGeom prst="rect">
            <a:avLst/>
          </a:prstGeom>
          <a:noFill/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10CA2C3-732A-E112-2318-60BF2BD50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916" y="2174390"/>
            <a:ext cx="4410374" cy="24632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65760" indent="-285750" defTabSz="685800">
              <a:lnSpc>
                <a:spcPct val="150000"/>
              </a:lnSpc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kern="1200" spc="38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rPr>
              <a:t>What did we find?</a:t>
            </a:r>
          </a:p>
          <a:p>
            <a:pPr marL="365760" indent="-285750" defTabSz="685800">
              <a:lnSpc>
                <a:spcPct val="150000"/>
              </a:lnSpc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kern="1200" spc="38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rPr>
              <a:t>What do we want to keep?</a:t>
            </a:r>
          </a:p>
          <a:p>
            <a:pPr marL="365760" indent="-285750" defTabSz="685800">
              <a:lnSpc>
                <a:spcPct val="150000"/>
              </a:lnSpc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kern="1200" spc="38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rPr>
              <a:t>What do we want to change?</a:t>
            </a:r>
          </a:p>
          <a:p>
            <a:pPr marL="365760" indent="-285750" defTabSz="685800">
              <a:lnSpc>
                <a:spcPct val="150000"/>
              </a:lnSpc>
              <a:buClr>
                <a:srgbClr val="4F2984"/>
              </a:buClr>
              <a:buFont typeface="Wingdings" panose="05000000000000000000" pitchFamily="2" charset="2"/>
              <a:buChar char="q"/>
            </a:pPr>
            <a:r>
              <a:rPr lang="en-US" sz="1800" kern="1200" spc="38">
                <a:solidFill>
                  <a:schemeClr val="tx1"/>
                </a:solidFill>
                <a:latin typeface="PT Sans" panose="020B0503020203020204" pitchFamily="34" charset="0"/>
                <a:ea typeface="+mn-ea"/>
                <a:cs typeface="+mn-cs"/>
              </a:rPr>
              <a:t>What do we want students to know?</a:t>
            </a:r>
          </a:p>
        </p:txBody>
      </p:sp>
      <p:sp>
        <p:nvSpPr>
          <p:cNvPr id="5" name="Google Shape;610;p47">
            <a:extLst>
              <a:ext uri="{FF2B5EF4-FFF2-40B4-BE49-F238E27FC236}">
                <a16:creationId xmlns:a16="http://schemas.microsoft.com/office/drawing/2014/main" id="{1B7BC2EF-BDFC-2A12-A6DF-4911EE164E64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323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0"/>
          <p:cNvSpPr txBox="1">
            <a:spLocks noGrp="1"/>
          </p:cNvSpPr>
          <p:nvPr>
            <p:ph type="ctrTitle"/>
          </p:nvPr>
        </p:nvSpPr>
        <p:spPr>
          <a:xfrm>
            <a:off x="1492992" y="2642479"/>
            <a:ext cx="6158016" cy="68521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>
                <a:latin typeface="+mn-lt"/>
              </a:rPr>
              <a:t>Tennessee Tech Course Templates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F057396-C5CE-2B05-E28B-B78CAF755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7237" y="3503724"/>
            <a:ext cx="5597100" cy="386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PT Sans" panose="020B0503020203020204" pitchFamily="34" charset="0"/>
              </a:rPr>
              <a:t>How Do I Organize My Course?</a:t>
            </a:r>
          </a:p>
        </p:txBody>
      </p:sp>
      <p:sp>
        <p:nvSpPr>
          <p:cNvPr id="454" name="Google Shape;454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5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matic SC"/>
                <a:cs typeface="Amatic SC"/>
                <a:sym typeface="Amatic SC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89074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39D4A6-20C3-7BD2-A446-8C32EA8005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03143" y="4193469"/>
            <a:ext cx="6537715" cy="952500"/>
          </a:xfrm>
        </p:spPr>
        <p:txBody>
          <a:bodyPr/>
          <a:lstStyle/>
          <a:p>
            <a:pPr algn="ctr"/>
            <a:r>
              <a:rPr lang="en-US" sz="3200" b="0">
                <a:solidFill>
                  <a:srgbClr val="FFDD00"/>
                </a:solidFill>
                <a:latin typeface="+mn-lt"/>
              </a:rPr>
              <a:t>Sample Front Page: </a:t>
            </a:r>
            <a:br>
              <a:rPr lang="en-US" sz="3200" b="0">
                <a:solidFill>
                  <a:srgbClr val="FFDD00"/>
                </a:solidFill>
                <a:latin typeface="+mn-lt"/>
              </a:rPr>
            </a:br>
            <a:r>
              <a:rPr lang="en-US" sz="3200" b="0">
                <a:solidFill>
                  <a:srgbClr val="FFDD00"/>
                </a:solidFill>
                <a:latin typeface="+mn-lt"/>
              </a:rPr>
              <a:t>TN Tech Course Template</a:t>
            </a:r>
          </a:p>
        </p:txBody>
      </p:sp>
      <p:pic>
        <p:nvPicPr>
          <p:cNvPr id="6" name="Picture 5" descr="TN Tech iLearn Course Design Template sample front page. ">
            <a:extLst>
              <a:ext uri="{FF2B5EF4-FFF2-40B4-BE49-F238E27FC236}">
                <a16:creationId xmlns:a16="http://schemas.microsoft.com/office/drawing/2014/main" id="{9B2ECADC-F7B4-75A3-7FB0-1486420D7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297" y="172172"/>
            <a:ext cx="5247407" cy="3933031"/>
          </a:xfrm>
          <a:prstGeom prst="rect">
            <a:avLst/>
          </a:prstGeom>
          <a:ln w="57150">
            <a:solidFill>
              <a:srgbClr val="FFDD00"/>
            </a:solidFill>
          </a:ln>
        </p:spPr>
      </p:pic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BBD75224-C90F-20A8-3C88-22D618730468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871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2A5A399-1AF4-E14F-2C2A-6D5F3A4C6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cap="none">
                <a:latin typeface="PT Sans" panose="020B0503020203020204" pitchFamily="34" charset="0"/>
              </a:rPr>
              <a:t>Meet the Instructional Designers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B2E343A-DFAC-87D0-514A-D72AE5224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9492" y="4768217"/>
            <a:ext cx="699516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Google Shape;611;p47">
            <a:extLst>
              <a:ext uri="{FF2B5EF4-FFF2-40B4-BE49-F238E27FC236}">
                <a16:creationId xmlns:a16="http://schemas.microsoft.com/office/drawing/2014/main" id="{206BF4A6-53FE-C142-A9CA-089148DA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/>
          <a:srcRect l="194" r="194"/>
          <a:stretch/>
        </p:blipFill>
        <p:spPr>
          <a:xfrm>
            <a:off x="821117" y="2115258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Google Shape;612;p47">
            <a:extLst>
              <a:ext uri="{FF2B5EF4-FFF2-40B4-BE49-F238E27FC236}">
                <a16:creationId xmlns:a16="http://schemas.microsoft.com/office/drawing/2014/main" id="{37B281F6-E8F8-CA0B-8B16-CE6E0A6D42A9}"/>
              </a:ext>
            </a:extLst>
          </p:cNvPr>
          <p:cNvSpPr txBox="1"/>
          <p:nvPr/>
        </p:nvSpPr>
        <p:spPr>
          <a:xfrm>
            <a:off x="820484" y="3734283"/>
            <a:ext cx="166461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Heather Rippetoe, Ed.D.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Education</a:t>
            </a: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&amp; Human Sciences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Fine Arts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Whitson-Hester School of Nursing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</p:txBody>
      </p:sp>
      <p:pic>
        <p:nvPicPr>
          <p:cNvPr id="13" name="Google Shape;613;p47">
            <a:extLst>
              <a:ext uri="{FF2B5EF4-FFF2-40B4-BE49-F238E27FC236}">
                <a16:creationId xmlns:a16="http://schemas.microsoft.com/office/drawing/2014/main" id="{D05975C6-290F-7A11-D499-4BC1D1135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2800842" y="2115258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Google Shape;614;p47">
            <a:extLst>
              <a:ext uri="{FF2B5EF4-FFF2-40B4-BE49-F238E27FC236}">
                <a16:creationId xmlns:a16="http://schemas.microsoft.com/office/drawing/2014/main" id="{6256C4DA-8C5C-3E79-E09D-BA07CA93DE97}"/>
              </a:ext>
            </a:extLst>
          </p:cNvPr>
          <p:cNvSpPr txBox="1"/>
          <p:nvPr/>
        </p:nvSpPr>
        <p:spPr>
          <a:xfrm>
            <a:off x="2800209" y="3738929"/>
            <a:ext cx="1589487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Mallory Matthews, Ed.S.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Agriculture </a:t>
            </a: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&amp; Human Ecology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Business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cs typeface="Arial"/>
                <a:sym typeface="Nunito"/>
              </a:rPr>
              <a:t>College of Emerging &amp; Integrative Studies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Arial"/>
            </a:endParaRPr>
          </a:p>
        </p:txBody>
      </p:sp>
      <p:pic>
        <p:nvPicPr>
          <p:cNvPr id="15" name="Google Shape;615;p47">
            <a:extLst>
              <a:ext uri="{FF2B5EF4-FFF2-40B4-BE49-F238E27FC236}">
                <a16:creationId xmlns:a16="http://schemas.microsoft.com/office/drawing/2014/main" id="{1758A891-43BE-E75C-2079-643433CD5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8"/>
          <a:srcRect/>
          <a:stretch/>
        </p:blipFill>
        <p:spPr>
          <a:xfrm>
            <a:off x="4780567" y="2115258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Google Shape;616;p47">
            <a:extLst>
              <a:ext uri="{FF2B5EF4-FFF2-40B4-BE49-F238E27FC236}">
                <a16:creationId xmlns:a16="http://schemas.microsoft.com/office/drawing/2014/main" id="{D07810D8-EE06-7286-4EA6-A4A93E8E708A}"/>
              </a:ext>
            </a:extLst>
          </p:cNvPr>
          <p:cNvSpPr txBox="1"/>
          <p:nvPr/>
        </p:nvSpPr>
        <p:spPr>
          <a:xfrm>
            <a:off x="4780567" y="3738712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Lacy Means, M.Ed.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</a:t>
            </a: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Arial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Arts &amp; Sciences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</p:txBody>
      </p:sp>
      <p:pic>
        <p:nvPicPr>
          <p:cNvPr id="17" name="Google Shape;617;p47">
            <a:extLst>
              <a:ext uri="{FF2B5EF4-FFF2-40B4-BE49-F238E27FC236}">
                <a16:creationId xmlns:a16="http://schemas.microsoft.com/office/drawing/2014/main" id="{86CA6C2C-66C7-E2B6-29A6-66B1A374C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10"/>
          <a:srcRect/>
          <a:stretch/>
        </p:blipFill>
        <p:spPr>
          <a:xfrm>
            <a:off x="6760292" y="2115258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8" name="Google Shape;618;p47">
            <a:extLst>
              <a:ext uri="{FF2B5EF4-FFF2-40B4-BE49-F238E27FC236}">
                <a16:creationId xmlns:a16="http://schemas.microsoft.com/office/drawing/2014/main" id="{88058D6D-40E5-B06B-F9BA-855780371EFF}"/>
              </a:ext>
            </a:extLst>
          </p:cNvPr>
          <p:cNvSpPr txBox="1"/>
          <p:nvPr/>
        </p:nvSpPr>
        <p:spPr>
          <a:xfrm>
            <a:off x="6759659" y="3734283"/>
            <a:ext cx="1613684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Nuni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Carrie Roberson, M.A.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College of </a:t>
            </a:r>
            <a:b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Arial"/>
              </a:rPr>
            </a:br>
            <a:r>
              <a: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PT Sans"/>
                <a:ea typeface="Nunito"/>
                <a:cs typeface="Nunito"/>
                <a:sym typeface="Nunito"/>
              </a:rPr>
              <a:t>Engineering</a:t>
            </a: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PT Sans"/>
              <a:ea typeface="Nunito"/>
              <a:cs typeface="Nunito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47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B39D4A6-20C3-7BD2-A446-8C32EA8005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89951" y="4193469"/>
            <a:ext cx="6564098" cy="952500"/>
          </a:xfrm>
        </p:spPr>
        <p:txBody>
          <a:bodyPr/>
          <a:lstStyle/>
          <a:p>
            <a:pPr algn="ctr"/>
            <a:r>
              <a:rPr lang="en-US" sz="3200" b="0">
                <a:solidFill>
                  <a:srgbClr val="FFDD00"/>
                </a:solidFill>
                <a:latin typeface="+mn-lt"/>
              </a:rPr>
              <a:t>Sample Module 0: </a:t>
            </a:r>
            <a:br>
              <a:rPr lang="en-US" sz="3200" b="0">
                <a:solidFill>
                  <a:srgbClr val="FFDD00"/>
                </a:solidFill>
                <a:latin typeface="+mn-lt"/>
              </a:rPr>
            </a:br>
            <a:r>
              <a:rPr lang="en-US" sz="3200" b="0">
                <a:solidFill>
                  <a:srgbClr val="FFDD00"/>
                </a:solidFill>
                <a:latin typeface="+mn-lt"/>
              </a:rPr>
              <a:t>TN Tech Course Template</a:t>
            </a:r>
            <a:endParaRPr lang="en-US" sz="3200" b="0">
              <a:latin typeface="+mn-lt"/>
            </a:endParaRPr>
          </a:p>
        </p:txBody>
      </p:sp>
      <p:pic>
        <p:nvPicPr>
          <p:cNvPr id="2" name="Picture 1" descr="Module 0 of the course design template with space for course and instructor information and student policies, services and tech supports.">
            <a:extLst>
              <a:ext uri="{FF2B5EF4-FFF2-40B4-BE49-F238E27FC236}">
                <a16:creationId xmlns:a16="http://schemas.microsoft.com/office/drawing/2014/main" id="{61A95688-BBE5-D7E9-286F-9AB3C495F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288" y="241741"/>
            <a:ext cx="5305425" cy="3810000"/>
          </a:xfrm>
          <a:prstGeom prst="rect">
            <a:avLst/>
          </a:prstGeom>
          <a:ln w="57150">
            <a:solidFill>
              <a:srgbClr val="FFDD00"/>
            </a:solidFill>
          </a:ln>
        </p:spPr>
      </p:pic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E0C52AC8-BCE8-49B5-F52E-B0A9BA0F7A8F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258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AFADA-4DEB-95D3-1583-9B3E2F30D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>
            <a:extLst>
              <a:ext uri="{FF2B5EF4-FFF2-40B4-BE49-F238E27FC236}">
                <a16:creationId xmlns:a16="http://schemas.microsoft.com/office/drawing/2014/main" id="{9435E229-3CFE-3F26-FF10-8952E6016A5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75577" y="4136571"/>
            <a:ext cx="7992847" cy="9525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DD00"/>
                </a:solidFill>
                <a:effectLst/>
                <a:uLnTx/>
                <a:uFillTx/>
                <a:latin typeface="+mn-lt"/>
                <a:ea typeface="Amatic SC"/>
                <a:cs typeface="Amatic SC"/>
                <a:sym typeface="Amatic SC"/>
              </a:rPr>
              <a:t>Sample Content Module: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DD00"/>
                </a:solidFill>
                <a:effectLst/>
                <a:uLnTx/>
                <a:uFillTx/>
                <a:latin typeface="+mn-lt"/>
                <a:ea typeface="Amatic SC"/>
                <a:cs typeface="Amatic SC"/>
                <a:sym typeface="Amatic SC"/>
              </a:rPr>
              <a:t>TN Tech Course Template</a:t>
            </a:r>
          </a:p>
        </p:txBody>
      </p:sp>
      <p:pic>
        <p:nvPicPr>
          <p:cNvPr id="4" name="Picture 3" descr="Module 1 of Course design template with submodules for learning materials and assignments. ">
            <a:extLst>
              <a:ext uri="{FF2B5EF4-FFF2-40B4-BE49-F238E27FC236}">
                <a16:creationId xmlns:a16="http://schemas.microsoft.com/office/drawing/2014/main" id="{71B82ABA-3271-FF42-A367-8B48194FC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020" y="202992"/>
            <a:ext cx="4405961" cy="3864078"/>
          </a:xfrm>
          <a:prstGeom prst="rect">
            <a:avLst/>
          </a:prstGeom>
          <a:ln w="57150">
            <a:solidFill>
              <a:srgbClr val="FFDD00"/>
            </a:solidFill>
          </a:ln>
        </p:spPr>
      </p:pic>
      <p:sp>
        <p:nvSpPr>
          <p:cNvPr id="2" name="Google Shape;610;p47">
            <a:extLst>
              <a:ext uri="{FF2B5EF4-FFF2-40B4-BE49-F238E27FC236}">
                <a16:creationId xmlns:a16="http://schemas.microsoft.com/office/drawing/2014/main" id="{E6A55393-12C2-BD51-4535-07FD2D66E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321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0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5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matic SC"/>
                <a:cs typeface="Amatic SC"/>
                <a:sym typeface="Amatic SC"/>
              </a:rPr>
              <a:t>5</a:t>
            </a:r>
            <a:endParaRPr kumimoji="0" sz="125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Amatic SC"/>
              <a:cs typeface="Amatic SC"/>
              <a:sym typeface="Amatic SC"/>
            </a:endParaRPr>
          </a:p>
        </p:txBody>
      </p:sp>
      <p:sp>
        <p:nvSpPr>
          <p:cNvPr id="452" name="Google Shape;452;p40"/>
          <p:cNvSpPr txBox="1">
            <a:spLocks noGrp="1"/>
          </p:cNvSpPr>
          <p:nvPr>
            <p:ph type="ctrTitle"/>
          </p:nvPr>
        </p:nvSpPr>
        <p:spPr>
          <a:xfrm>
            <a:off x="1291634" y="2184716"/>
            <a:ext cx="6718933" cy="68521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>
                <a:latin typeface="+mn-lt"/>
              </a:rPr>
              <a:t>Ed-Tech Support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1EE5946A-BC79-8185-E575-7A236F47C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450" y="3032148"/>
            <a:ext cx="5597100" cy="3864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How Do I Leverage Instructional Technology?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684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19CA7-E882-CC68-CED9-B8321437D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84" y="273844"/>
            <a:ext cx="7142741" cy="1125995"/>
          </a:xfrm>
        </p:spPr>
        <p:txBody>
          <a:bodyPr wrap="square" anchor="ctr">
            <a:normAutofit fontScale="90000"/>
          </a:bodyPr>
          <a:lstStyle/>
          <a:p>
            <a:r>
              <a:rPr lang="en-US" sz="4400" b="0">
                <a:solidFill>
                  <a:srgbClr val="FFFFF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D2L </a:t>
            </a:r>
            <a:br>
              <a:rPr lang="en-US" sz="4400" b="0">
                <a:solidFill>
                  <a:srgbClr val="FFFFF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4400" b="0">
                <a:solidFill>
                  <a:srgbClr val="FFFFF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iLearn</a:t>
            </a:r>
          </a:p>
        </p:txBody>
      </p:sp>
      <p:pic>
        <p:nvPicPr>
          <p:cNvPr id="98" name="Picture 97" descr="Front page of Awesome Eagle's sandbox in iLearn">
            <a:extLst>
              <a:ext uri="{FF2B5EF4-FFF2-40B4-BE49-F238E27FC236}">
                <a16:creationId xmlns:a16="http://schemas.microsoft.com/office/drawing/2014/main" id="{32838489-EE8D-CFF2-66ED-5EF09CDFE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93"/>
          <a:stretch/>
        </p:blipFill>
        <p:spPr>
          <a:xfrm>
            <a:off x="2987228" y="422917"/>
            <a:ext cx="5568298" cy="429766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sp>
        <p:nvSpPr>
          <p:cNvPr id="181" name="Content Placeholder 180">
            <a:extLst>
              <a:ext uri="{FF2B5EF4-FFF2-40B4-BE49-F238E27FC236}">
                <a16:creationId xmlns:a16="http://schemas.microsoft.com/office/drawing/2014/main" id="{8061DB65-6B2E-5A62-3734-1648CFA17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176" y="1783080"/>
            <a:ext cx="2722051" cy="3163824"/>
          </a:xfrm>
        </p:spPr>
        <p:txBody>
          <a:bodyPr wrap="square" anchor="t"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5600" b="1">
                <a:latin typeface="+mn-lt"/>
              </a:rPr>
              <a:t>Content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Videos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Course Documents</a:t>
            </a:r>
            <a:br>
              <a:rPr lang="en-US" sz="5600">
                <a:latin typeface="+mn-lt"/>
              </a:rPr>
            </a:br>
            <a:r>
              <a:rPr lang="en-US" sz="5600">
                <a:latin typeface="+mn-lt"/>
              </a:rPr>
              <a:t>(PowerPoints, lectures, handouts, etc.)</a:t>
            </a:r>
            <a:endParaRPr lang="en-US" sz="4200" b="1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5600" b="1">
                <a:latin typeface="+mn-lt"/>
              </a:rPr>
              <a:t>Activities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Discussions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Quizzes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Assignment Submissions</a:t>
            </a:r>
            <a:endParaRPr lang="en-US" sz="5600" b="1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5600" b="1">
                <a:latin typeface="+mn-lt"/>
              </a:rPr>
              <a:t>Grading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Rubrics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Audio &amp; Video Feedback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5600">
                <a:latin typeface="+mn-lt"/>
              </a:rPr>
              <a:t>Online Gradebook</a:t>
            </a: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303E47E7-3DCA-65BB-1D6B-C17E989D7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331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65A0-135C-2853-D8E5-4F045378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41" y="656272"/>
            <a:ext cx="1788319" cy="3801428"/>
          </a:xfrm>
        </p:spPr>
        <p:txBody>
          <a:bodyPr wrap="square" anchor="ctr">
            <a:normAutofit/>
          </a:bodyPr>
          <a:lstStyle/>
          <a:p>
            <a:r>
              <a:rPr lang="en-US" sz="2400">
                <a:latin typeface="+mn-lt"/>
              </a:rPr>
              <a:t>Instructional Technology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DF5F79-31C4-B6E8-B917-BEC01F60F1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476500" y="657225"/>
            <a:ext cx="6455569" cy="356235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Software and Technologies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Institutional Membership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Can Provide Administrative Support.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View the full list on </a:t>
            </a:r>
            <a:r>
              <a:rPr lang="en-US">
                <a:latin typeface="+mn-lt"/>
                <a:hlinkClick r:id="rId4"/>
              </a:rPr>
              <a:t>CITL website</a:t>
            </a:r>
          </a:p>
          <a:p>
            <a:pPr lvl="1">
              <a:buClr>
                <a:srgbClr val="9D9999"/>
              </a:buClr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Faculty &amp; Students Guides </a:t>
            </a:r>
          </a:p>
          <a:p>
            <a:pPr lvl="1">
              <a:buClr>
                <a:srgbClr val="9D9999"/>
              </a:buClr>
              <a:buFont typeface="Courier New" panose="020B0604020202020204" pitchFamily="34" charset="0"/>
              <a:buChar char="o"/>
            </a:pPr>
            <a:endParaRPr lang="en-US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F9717-0B4E-BF60-101D-C4B9E7976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494" y="4767263"/>
            <a:ext cx="473202" cy="273844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788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" sz="788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959507-AAD1-1A31-6C29-64C164E772D1}"/>
              </a:ext>
            </a:extLst>
          </p:cNvPr>
          <p:cNvGraphicFramePr>
            <a:graphicFrameLocks noGrp="1"/>
          </p:cNvGraphicFramePr>
          <p:nvPr/>
        </p:nvGraphicFramePr>
        <p:xfrm>
          <a:off x="2665095" y="3002915"/>
          <a:ext cx="6096000" cy="14833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4338744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3543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hlinkClick r:id="rId5"/>
                        </a:rPr>
                        <a:t>D2L / </a:t>
                      </a:r>
                      <a:r>
                        <a:rPr lang="en-US" b="0" err="1">
                          <a:hlinkClick r:id="rId5"/>
                        </a:rPr>
                        <a:t>iLearn</a:t>
                      </a:r>
                      <a:r>
                        <a:rPr lang="en-US" b="0">
                          <a:hlinkClick r:id="rId5"/>
                        </a:rPr>
                        <a:t> / Brightspace</a:t>
                      </a:r>
                      <a:endParaRPr lang="en-US" b="0"/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err="1">
                          <a:hlinkClick r:id="rId6"/>
                        </a:rPr>
                        <a:t>YuJa</a:t>
                      </a:r>
                      <a:r>
                        <a:rPr lang="en-US" b="0">
                          <a:hlinkClick r:id="rId6"/>
                        </a:rPr>
                        <a:t> Media</a:t>
                      </a:r>
                      <a:endParaRPr lang="en-US" b="0"/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413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hlinkClick r:id="rId7"/>
                        </a:rPr>
                        <a:t>Teams / Zoom</a:t>
                      </a:r>
                      <a:endParaRPr lang="en-US" b="0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hlinkClick r:id="rId8"/>
                        </a:rPr>
                        <a:t>Poll Everywhere</a:t>
                      </a:r>
                      <a:endParaRPr lang="en-US"/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6141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9"/>
                        </a:rPr>
                        <a:t>Qualtrics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hlinkClick r:id="rId10"/>
                        </a:rPr>
                        <a:t>Respondus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752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hlinkClick r:id="rId11"/>
                        </a:rPr>
                        <a:t>Office 365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hlinkClick r:id="rId12"/>
                        </a:rPr>
                        <a:t>Turnitin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73377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660553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3A684-A7A5-64A3-16F4-F40E0B30C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570" y="146087"/>
            <a:ext cx="7517131" cy="570669"/>
          </a:xfrm>
        </p:spPr>
        <p:txBody>
          <a:bodyPr wrap="square" anchor="ctr">
            <a:noAutofit/>
          </a:bodyPr>
          <a:lstStyle/>
          <a:p>
            <a:r>
              <a:rPr lang="en-US" sz="4400" b="0" err="1">
                <a:latin typeface="+mn-lt"/>
              </a:rPr>
              <a:t>Yuja</a:t>
            </a:r>
            <a:r>
              <a:rPr lang="en-US" sz="4400" b="0">
                <a:latin typeface="+mn-lt"/>
              </a:rPr>
              <a:t> Media (Video Tool)</a:t>
            </a:r>
          </a:p>
        </p:txBody>
      </p:sp>
      <p:graphicFrame>
        <p:nvGraphicFramePr>
          <p:cNvPr id="8" name="Content Placeholder 2" descr="Smart Art over Yuja media. Centralized video management, easy video embeddig, video analytics, and captions and accessibility">
            <a:extLst>
              <a:ext uri="{FF2B5EF4-FFF2-40B4-BE49-F238E27FC236}">
                <a16:creationId xmlns:a16="http://schemas.microsoft.com/office/drawing/2014/main" id="{AD3B3523-F039-C60C-7087-18A0E8FA52E6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92249" y="1385047"/>
          <a:ext cx="4753045" cy="325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8420C573-7916-A1C0-6BA6-F098DDDC6E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3869" y="1385047"/>
            <a:ext cx="2717882" cy="2717882"/>
          </a:xfrm>
          <a:prstGeom prst="rect">
            <a:avLst/>
          </a:prstGeom>
        </p:spPr>
      </p:pic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9EB50AC5-6D55-82FC-4116-8B0720D01E58}"/>
              </a:ext>
            </a:extLst>
          </p:cNvPr>
          <p:cNvSpPr txBox="1">
            <a:spLocks/>
          </p:cNvSpPr>
          <p:nvPr/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8672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65A0-135C-2853-D8E5-4F045378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41" y="656272"/>
            <a:ext cx="1788319" cy="3801428"/>
          </a:xfrm>
        </p:spPr>
        <p:txBody>
          <a:bodyPr wrap="square" anchor="ctr">
            <a:noAutofit/>
          </a:bodyPr>
          <a:lstStyle/>
          <a:p>
            <a:r>
              <a:rPr lang="en-US" sz="3600">
                <a:latin typeface="+mn-lt"/>
              </a:rPr>
              <a:t>Helpful Forms &amp; Contact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DF5F79-31C4-B6E8-B917-BEC01F60F1A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665096" y="1321457"/>
            <a:ext cx="4740640" cy="836597"/>
          </a:xfrm>
        </p:spPr>
        <p:txBody>
          <a:bodyPr anchor="ctr"/>
          <a:lstStyle/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n-lt"/>
                <a:hlinkClick r:id="rId4"/>
              </a:rPr>
              <a:t>Helpful Forms</a:t>
            </a:r>
            <a:r>
              <a:rPr lang="en-US">
                <a:latin typeface="+mn-lt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Contact us at </a:t>
            </a:r>
            <a:r>
              <a:rPr lang="en-US">
                <a:latin typeface="+mn-lt"/>
                <a:hlinkClick r:id="rId5"/>
              </a:rPr>
              <a:t>ilearn@tntech.edu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Book a </a:t>
            </a:r>
            <a:r>
              <a:rPr lang="en-US">
                <a:latin typeface="+mn-lt"/>
                <a:hlinkClick r:id="rId6"/>
              </a:rPr>
              <a:t>Technology Consultation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3F9717-0B4E-BF60-101D-C4B9E7976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4494" y="4767263"/>
            <a:ext cx="473202" cy="273844"/>
          </a:xfrm>
        </p:spPr>
        <p:txBody>
          <a:bodyPr wrap="square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788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matic SC"/>
                <a:cs typeface="Amatic SC"/>
                <a:sym typeface="Amatic SC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lang="en" sz="788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atic SC"/>
              <a:cs typeface="Amatic SC"/>
              <a:sym typeface="Amatic SC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4959507-AAD1-1A31-6C29-64C164E772D1}"/>
              </a:ext>
            </a:extLst>
          </p:cNvPr>
          <p:cNvGraphicFramePr>
            <a:graphicFrameLocks noGrp="1"/>
          </p:cNvGraphicFramePr>
          <p:nvPr/>
        </p:nvGraphicFramePr>
        <p:xfrm>
          <a:off x="2665095" y="2556986"/>
          <a:ext cx="6096000" cy="1259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43387446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935437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+mn-lt"/>
                          <a:hlinkClick r:id="rId7"/>
                        </a:rPr>
                        <a:t>Online </a:t>
                      </a:r>
                      <a:r>
                        <a:rPr lang="en-US" b="0" err="1">
                          <a:latin typeface="+mn-lt"/>
                          <a:hlinkClick r:id="rId7"/>
                        </a:rPr>
                        <a:t>iLearn</a:t>
                      </a:r>
                      <a:r>
                        <a:rPr lang="en-US" b="0">
                          <a:latin typeface="+mn-lt"/>
                          <a:hlinkClick r:id="rId7"/>
                        </a:rPr>
                        <a:t> Training</a:t>
                      </a:r>
                      <a:endParaRPr lang="en-US" b="0">
                        <a:latin typeface="+mn-lt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+mn-lt"/>
                          <a:hlinkClick r:id="rId8"/>
                        </a:rPr>
                        <a:t>Student Missing Class Request Form</a:t>
                      </a:r>
                      <a:endParaRPr lang="en-US" b="0">
                        <a:latin typeface="+mn-lt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5413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latin typeface="+mn-lt"/>
                          <a:hlinkClick r:id="rId9"/>
                        </a:rPr>
                        <a:t>Create Course Master</a:t>
                      </a:r>
                      <a:endParaRPr lang="en-US" b="0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>
                          <a:latin typeface="+mn-lt"/>
                          <a:hlinkClick r:id="rId10"/>
                        </a:rPr>
                        <a:t>Combine Courses</a:t>
                      </a:r>
                      <a:endParaRPr lang="en-US">
                        <a:latin typeface="+mn-lt"/>
                      </a:endParaRPr>
                    </a:p>
                  </a:txBody>
                  <a:tcPr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6141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n-lt"/>
                          <a:hlinkClick r:id="rId11"/>
                        </a:rPr>
                        <a:t>Add TA’s, Co-Instructors, or Incompletes</a:t>
                      </a:r>
                      <a:endParaRPr lang="en-US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latin typeface="+mn-lt"/>
                          <a:hlinkClick r:id="rId12"/>
                        </a:rPr>
                        <a:t>Create a Community Course</a:t>
                      </a:r>
                      <a:endParaRPr lang="en-US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75276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90575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7"/>
          <p:cNvSpPr txBox="1">
            <a:spLocks noGrp="1"/>
          </p:cNvSpPr>
          <p:nvPr>
            <p:ph type="title" idx="4294967295"/>
          </p:nvPr>
        </p:nvSpPr>
        <p:spPr>
          <a:xfrm>
            <a:off x="412750" y="404813"/>
            <a:ext cx="3375025" cy="9874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88900" marR="0" lvl="0" indent="0" algn="l" defTabSz="685800" rtl="0" eaLnBrk="1" fontAlgn="auto" latinLnBrk="0" hangingPunct="1">
              <a:lnSpc>
                <a:spcPct val="101000"/>
              </a:lnSpc>
              <a:spcBef>
                <a:spcPts val="1000"/>
              </a:spcBef>
              <a:spcAft>
                <a:spcPts val="0"/>
              </a:spcAft>
              <a:buClrTx/>
              <a:buSzPts val="2200"/>
              <a:buFont typeface="Arial" panose="020B0604020202020204" pitchFamily="34" charset="0"/>
              <a:buNone/>
              <a:tabLst/>
              <a:defRPr/>
            </a:pPr>
            <a:r>
              <a:rPr kumimoji="0" lang="en" sz="5200" b="1" i="0" u="none" strike="noStrike" kern="1200" cap="none" spc="38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T Sans" panose="020B0503020203020204" pitchFamily="34" charset="77"/>
                <a:ea typeface="+mn-ea"/>
                <a:cs typeface="Amatic SC" panose="00000500000000000000" pitchFamily="2" charset="-79"/>
              </a:rPr>
              <a:t>Thank You!</a:t>
            </a:r>
            <a:endParaRPr kumimoji="0" lang="en-US" sz="5200" b="0" i="0" u="none" strike="noStrike" kern="1200" cap="none" spc="38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T Sans" panose="020B0503020203020204" pitchFamily="34" charset="77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048161-B3AC-4934-A804-4BD29B398E67}"/>
              </a:ext>
            </a:extLst>
          </p:cNvPr>
          <p:cNvSpPr txBox="1"/>
          <p:nvPr/>
        </p:nvSpPr>
        <p:spPr>
          <a:xfrm>
            <a:off x="412675" y="1191751"/>
            <a:ext cx="4762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984"/>
              </a:buClr>
              <a:buSzPts val="2200"/>
              <a:buFont typeface="Nunito"/>
              <a:buNone/>
              <a:tabLst/>
              <a:defRPr/>
            </a:pPr>
            <a:r>
              <a:rPr kumimoji="0" lang="en" sz="2000" b="1" i="0" u="none" strike="noStrike" kern="0" cap="none" spc="0" normalizeH="0" baseline="0" noProof="0">
                <a:ln>
                  <a:noFill/>
                </a:ln>
                <a:solidFill>
                  <a:srgbClr val="F7D101"/>
                </a:solidFill>
                <a:effectLst/>
                <a:highlight>
                  <a:srgbClr val="4F2984"/>
                </a:highlight>
                <a:uLnTx/>
                <a:uFillTx/>
                <a:latin typeface="PT Sans" panose="020B0503020203020204" pitchFamily="34" charset="77"/>
                <a:cs typeface="Amatic SC" panose="00000500000000000000" pitchFamily="2" charset="-79"/>
                <a:sym typeface="Nunito"/>
              </a:rPr>
              <a:t>Questions, Comments, Concerns?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Amatic SC" panose="00000500000000000000" pitchFamily="2" charset="-79"/>
              <a:sym typeface="Nunito"/>
            </a:endParaRPr>
          </a:p>
        </p:txBody>
      </p:sp>
      <p:sp>
        <p:nvSpPr>
          <p:cNvPr id="2" name="Google Shape;691;p42">
            <a:extLst>
              <a:ext uri="{FF2B5EF4-FFF2-40B4-BE49-F238E27FC236}">
                <a16:creationId xmlns:a16="http://schemas.microsoft.com/office/drawing/2014/main" id="{E1AE640E-193A-2F0F-CEA2-B2108B7811F6}"/>
              </a:ext>
            </a:extLst>
          </p:cNvPr>
          <p:cNvSpPr txBox="1">
            <a:spLocks/>
          </p:cNvSpPr>
          <p:nvPr/>
        </p:nvSpPr>
        <p:spPr>
          <a:xfrm>
            <a:off x="412675" y="2033279"/>
            <a:ext cx="3585208" cy="1998423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sym typeface="Arial"/>
              </a:rPr>
              <a:t>Register for our Tech Tuesday sessions: </a:t>
            </a:r>
            <a:endParaRPr kumimoji="0" lang="en" sz="2200" b="0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PT Sans" panose="020B0503020203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sym typeface="Arial"/>
                <a:hlinkClick r:id="rId4"/>
              </a:rPr>
              <a:t>CITL Workshops &amp; Trainings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PT Sans" panose="020B0503020203020204" pitchFamily="34" charset="0"/>
                <a:sym typeface="Arial"/>
              </a:rPr>
              <a:t> </a:t>
            </a:r>
            <a:b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Sans" panose="020B0503020203020204" pitchFamily="34" charset="0"/>
                <a:sym typeface="Arial"/>
              </a:rPr>
            </a:br>
            <a:endParaRPr kumimoji="0" lang="en" sz="2200" b="0" i="0" u="none" strike="noStrike" kern="0" cap="none" spc="0" normalizeH="0" baseline="0" noProof="0">
              <a:ln>
                <a:noFill/>
              </a:ln>
              <a:solidFill>
                <a:srgbClr val="FFDD00"/>
              </a:solidFill>
              <a:effectLst/>
              <a:uLnTx/>
              <a:uFillTx/>
              <a:latin typeface="PT Sans" panose="020B0503020203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 panose="020B0503020203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PT Sans" panose="020B0503020203020204" pitchFamily="34" charset="0"/>
              <a:sym typeface="Arial"/>
            </a:endParaRPr>
          </a:p>
        </p:txBody>
      </p:sp>
      <p:sp>
        <p:nvSpPr>
          <p:cNvPr id="5" name="Google Shape;691;p42">
            <a:extLst>
              <a:ext uri="{FF2B5EF4-FFF2-40B4-BE49-F238E27FC236}">
                <a16:creationId xmlns:a16="http://schemas.microsoft.com/office/drawing/2014/main" id="{57561735-AA43-F189-FEBE-5C5E245C2C21}"/>
              </a:ext>
            </a:extLst>
          </p:cNvPr>
          <p:cNvSpPr txBox="1">
            <a:spLocks/>
          </p:cNvSpPr>
          <p:nvPr/>
        </p:nvSpPr>
        <p:spPr>
          <a:xfrm>
            <a:off x="4963996" y="2033279"/>
            <a:ext cx="3457628" cy="174539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</a:rPr>
              <a:t>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Segoe U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Instructional Tech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iLearn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CITL Sessions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Segoe U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SGID Information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Segoe U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 Design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Segoe U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 panose="020B0503020203020204" pitchFamily="34" charset="77"/>
                <a:cs typeface="Segoe UI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Book a Consultation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 panose="020B0503020203020204" pitchFamily="34" charset="77"/>
              <a:cs typeface="Segoe UI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Segoe UI"/>
              <a:cs typeface="Segoe UI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18C3E09-97EA-0DC4-368F-48F06C438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25" r="4350" b="-9"/>
          <a:stretch/>
        </p:blipFill>
        <p:spPr>
          <a:xfrm>
            <a:off x="7026692" y="102393"/>
            <a:ext cx="1899770" cy="206447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00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2E126-863E-1B2A-CD28-9344B42E1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4AE26305-0CA4-31AE-EA3E-6A1CFC55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832" y="238361"/>
            <a:ext cx="8708164" cy="1275588"/>
          </a:xfrm>
        </p:spPr>
        <p:txBody>
          <a:bodyPr>
            <a:normAutofit/>
          </a:bodyPr>
          <a:lstStyle/>
          <a:p>
            <a:r>
              <a:rPr lang="en-US" sz="4000" cap="none">
                <a:latin typeface="PT Sans" panose="020B0503020203020204" pitchFamily="34" charset="0"/>
              </a:rPr>
              <a:t>Meet the Educational Technologists</a:t>
            </a:r>
          </a:p>
        </p:txBody>
      </p:sp>
      <p:sp>
        <p:nvSpPr>
          <p:cNvPr id="2" name="Google Shape;614;p47">
            <a:extLst>
              <a:ext uri="{FF2B5EF4-FFF2-40B4-BE49-F238E27FC236}">
                <a16:creationId xmlns:a16="http://schemas.microsoft.com/office/drawing/2014/main" id="{B770D5A8-BA53-705A-22D7-D4A662792EA5}"/>
              </a:ext>
            </a:extLst>
          </p:cNvPr>
          <p:cNvSpPr txBox="1"/>
          <p:nvPr/>
        </p:nvSpPr>
        <p:spPr>
          <a:xfrm>
            <a:off x="2737501" y="386611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Kelvin Norman, Ed.D.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Nunito"/>
              <a:ea typeface="Nunito"/>
              <a:cs typeface="Nunito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" name="Google Shape;615;p47">
            <a:extLst>
              <a:ext uri="{FF2B5EF4-FFF2-40B4-BE49-F238E27FC236}">
                <a16:creationId xmlns:a16="http://schemas.microsoft.com/office/drawing/2014/main" id="{6D758057-6855-BFCC-0715-B092C2375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4712201" y="2247085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Google Shape;616;p47">
            <a:extLst>
              <a:ext uri="{FF2B5EF4-FFF2-40B4-BE49-F238E27FC236}">
                <a16:creationId xmlns:a16="http://schemas.microsoft.com/office/drawing/2014/main" id="{8DECAF27-0FAD-56B2-6857-BEC20D489773}"/>
              </a:ext>
            </a:extLst>
          </p:cNvPr>
          <p:cNvSpPr txBox="1"/>
          <p:nvPr/>
        </p:nvSpPr>
        <p:spPr>
          <a:xfrm>
            <a:off x="4717226" y="386611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cs typeface="Arial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Taylor Chesson, M.A.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Nunito"/>
              <a:ea typeface="Nunito"/>
              <a:cs typeface="Nunito"/>
              <a:sym typeface="Arial"/>
            </a:endParaRPr>
          </a:p>
        </p:txBody>
      </p:sp>
      <p:pic>
        <p:nvPicPr>
          <p:cNvPr id="5" name="Google Shape;615;p47">
            <a:extLst>
              <a:ext uri="{FF2B5EF4-FFF2-40B4-BE49-F238E27FC236}">
                <a16:creationId xmlns:a16="http://schemas.microsoft.com/office/drawing/2014/main" id="{BE33C52A-F412-81B0-E14F-FCA1934EF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2735119" y="2247084"/>
            <a:ext cx="1489200" cy="1489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96377C97-034F-5A97-DE83-77961429B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49492" y="4768217"/>
            <a:ext cx="699516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94A09A9-5501-47C1-A89A-A340965A2BE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343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7E702B-C219-5921-80E6-CDB03650EC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0832" y="726475"/>
            <a:ext cx="5435942" cy="8925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rial"/>
                <a:cs typeface="Arial"/>
                <a:sym typeface="Arial"/>
              </a:rPr>
              <a:t>Session Resources</a:t>
            </a:r>
            <a:endParaRPr kumimoji="0" lang="en-US" sz="5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Sans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0"/>
          <p:cNvSpPr txBox="1">
            <a:spLocks noGrp="1"/>
          </p:cNvSpPr>
          <p:nvPr>
            <p:ph type="body" idx="1"/>
          </p:nvPr>
        </p:nvSpPr>
        <p:spPr>
          <a:xfrm>
            <a:off x="789068" y="2097848"/>
            <a:ext cx="7619251" cy="23992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Check out our </a:t>
            </a:r>
            <a:r>
              <a:rPr lang="en-US">
                <a:latin typeface="PT Sans"/>
                <a:hlinkClick r:id="rId4"/>
              </a:rPr>
              <a:t>CITL website</a:t>
            </a:r>
            <a:endParaRPr lang="en-US">
              <a:latin typeface="PT Sans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Every Tuesday the CITL offers </a:t>
            </a:r>
            <a:r>
              <a:rPr lang="en-US">
                <a:latin typeface="PT Sans"/>
                <a:hlinkClick r:id="rId5"/>
              </a:rPr>
              <a:t>workshops</a:t>
            </a:r>
            <a:endParaRPr lang="en-US">
              <a:latin typeface="PT Sans"/>
            </a:endParaRP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T Sans"/>
              </a:rPr>
              <a:t>Book a </a:t>
            </a:r>
            <a:r>
              <a:rPr lang="en-US">
                <a:latin typeface="PT Sans"/>
                <a:hlinkClick r:id="rId6"/>
              </a:rPr>
              <a:t>consultation</a:t>
            </a:r>
            <a:r>
              <a:rPr lang="en-US">
                <a:latin typeface="PT Sans"/>
              </a:rPr>
              <a:t> with a member of the CITL team!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B27CCD-78D6-41AF-0C7D-887312B7D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7406" y="650595"/>
            <a:ext cx="2410754" cy="2404153"/>
          </a:xfrm>
          <a:prstGeom prst="rect">
            <a:avLst/>
          </a:prstGeom>
        </p:spPr>
      </p:pic>
      <p:sp>
        <p:nvSpPr>
          <p:cNvPr id="4" name="Google Shape;610;p47">
            <a:extLst>
              <a:ext uri="{FF2B5EF4-FFF2-40B4-BE49-F238E27FC236}">
                <a16:creationId xmlns:a16="http://schemas.microsoft.com/office/drawing/2014/main" id="{9744AA2C-FDE5-FC69-8D73-3C09C9F045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41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B5A4-8C70-ECC6-1B09-F9C58F1C9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64" y="559708"/>
            <a:ext cx="6426300" cy="396300"/>
          </a:xfrm>
        </p:spPr>
        <p:txBody>
          <a:bodyPr wrap="square" anchor="ctr">
            <a:normAutofit fontScale="90000"/>
          </a:bodyPr>
          <a:lstStyle/>
          <a:p>
            <a:r>
              <a:rPr lang="en-US" b="0">
                <a:latin typeface="PT Sans Narrow"/>
              </a:rPr>
              <a:t>D2L Brightspace (</a:t>
            </a:r>
            <a:r>
              <a:rPr lang="en-US" b="0" err="1">
                <a:latin typeface="PT Sans Narrow"/>
              </a:rPr>
              <a:t>iLearn</a:t>
            </a:r>
            <a:r>
              <a:rPr lang="en-US" b="0">
                <a:latin typeface="PT Sans Narrow"/>
              </a:rPr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6AAAB9-4092-9BD4-F2AA-67CC99F8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8175" y="1506350"/>
            <a:ext cx="3170180" cy="2762100"/>
          </a:xfrm>
        </p:spPr>
        <p:txBody>
          <a:bodyPr wrap="square" anchor="t">
            <a:normAutofit/>
          </a:bodyPr>
          <a:lstStyle/>
          <a:p>
            <a:pPr marL="101600" indent="0">
              <a:buClr>
                <a:srgbClr val="4F2984"/>
              </a:buClr>
              <a:buNone/>
            </a:pPr>
            <a:r>
              <a:rPr lang="en-US"/>
              <a:t>D2L </a:t>
            </a:r>
            <a:r>
              <a:rPr lang="en-US" err="1"/>
              <a:t>iLearn</a:t>
            </a:r>
            <a:r>
              <a:rPr lang="en-US"/>
              <a:t> </a:t>
            </a:r>
            <a:br>
              <a:rPr lang="en-US"/>
            </a:br>
            <a:r>
              <a:rPr lang="en-US" sz="1800"/>
              <a:t>(LMS) Banner Courses</a:t>
            </a:r>
          </a:p>
          <a:p>
            <a:pPr marL="558800" lvl="1" indent="0">
              <a:buClr>
                <a:srgbClr val="9D9999"/>
              </a:buClr>
              <a:buNone/>
            </a:pPr>
            <a:r>
              <a:rPr lang="en-US" b="1"/>
              <a:t>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FB5F949-26EF-C3D6-306E-0D5C42F5F9B3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11863" y="1506350"/>
            <a:ext cx="3343961" cy="2762100"/>
          </a:xfrm>
        </p:spPr>
        <p:txBody>
          <a:bodyPr/>
          <a:lstStyle/>
          <a:p>
            <a:pPr marL="101600" indent="0">
              <a:buNone/>
            </a:pPr>
            <a:r>
              <a:rPr lang="en-US"/>
              <a:t>D2L Train </a:t>
            </a:r>
            <a:br>
              <a:rPr lang="en-US"/>
            </a:br>
            <a:r>
              <a:rPr lang="en-US" sz="1800"/>
              <a:t>(2nd Server for HR Trainings)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9F5EB-AD1E-175C-890B-947867F944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wrap="square" anchor="ctr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788">
                <a:solidFill>
                  <a:prstClr val="black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None/>
              </a:pPr>
              <a:t>6</a:t>
            </a:fld>
            <a:endParaRPr lang="en" sz="788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89E4F9-5943-1279-1694-1A90F6B2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00" t="12919" r="2800"/>
          <a:stretch>
            <a:fillRect/>
          </a:stretch>
        </p:blipFill>
        <p:spPr>
          <a:xfrm>
            <a:off x="1693127" y="2212672"/>
            <a:ext cx="1719120" cy="2053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white and orange logo&#10;&#10;AI-generated content may be incorrect.">
            <a:extLst>
              <a:ext uri="{FF2B5EF4-FFF2-40B4-BE49-F238E27FC236}">
                <a16:creationId xmlns:a16="http://schemas.microsoft.com/office/drawing/2014/main" id="{18CBAF4E-0722-365C-AE6A-A34DA6DF87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99" t="3988" r="283"/>
          <a:stretch>
            <a:fillRect/>
          </a:stretch>
        </p:blipFill>
        <p:spPr>
          <a:xfrm>
            <a:off x="5550679" y="2196513"/>
            <a:ext cx="1604178" cy="20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4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 idx="4294967295"/>
          </p:nvPr>
        </p:nvSpPr>
        <p:spPr>
          <a:xfrm>
            <a:off x="4825690" y="1917289"/>
            <a:ext cx="3666581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" sz="6000">
                <a:latin typeface="PT Sans"/>
              </a:rPr>
              <a:t> Ways the CITL Can Help You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86A449-3BB0-2277-E29C-F19DC28B4EB9}"/>
              </a:ext>
            </a:extLst>
          </p:cNvPr>
          <p:cNvSpPr/>
          <p:nvPr/>
        </p:nvSpPr>
        <p:spPr>
          <a:xfrm>
            <a:off x="916686" y="828827"/>
            <a:ext cx="3124372" cy="36841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0" b="1" i="0" u="none" strike="noStrike" kern="0" cap="none" spc="0" normalizeH="0" baseline="0" noProof="0">
                <a:ln>
                  <a:noFill/>
                </a:ln>
                <a:solidFill>
                  <a:srgbClr val="FFDD00"/>
                </a:solidFill>
                <a:effectLst/>
                <a:uLnTx/>
                <a:uFillTx/>
                <a:latin typeface="PT Sans"/>
                <a:ea typeface="+mn-ea"/>
                <a:cs typeface="+mn-cs"/>
                <a:sym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89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E8BDF9F-348C-52A2-CFCB-C9E20326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35379" y="1027156"/>
            <a:ext cx="3475338" cy="33826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PT Sans"/>
              <a:ea typeface="+mn-ea"/>
              <a:cs typeface="+mn-cs"/>
              <a:sym typeface="Arial"/>
            </a:endParaRPr>
          </a:p>
        </p:txBody>
      </p:sp>
      <p:sp>
        <p:nvSpPr>
          <p:cNvPr id="233" name="Google Shape;233;p21"/>
          <p:cNvSpPr txBox="1">
            <a:spLocks noGrp="1"/>
          </p:cNvSpPr>
          <p:nvPr>
            <p:ph type="ctrTitle" idx="4294967295"/>
          </p:nvPr>
        </p:nvSpPr>
        <p:spPr>
          <a:xfrm>
            <a:off x="433262" y="281541"/>
            <a:ext cx="3260725" cy="1006475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tx1"/>
                </a:solidFill>
                <a:latin typeface="PT Sans"/>
              </a:rPr>
              <a:t>Agenda</a:t>
            </a:r>
            <a:endParaRPr lang="en-US">
              <a:solidFill>
                <a:schemeClr val="tx1"/>
              </a:solidFill>
              <a:latin typeface="PT Sans"/>
            </a:endParaRPr>
          </a:p>
        </p:txBody>
      </p:sp>
      <p:sp>
        <p:nvSpPr>
          <p:cNvPr id="234" name="Google Shape;234;p21"/>
          <p:cNvSpPr txBox="1">
            <a:spLocks noGrp="1"/>
          </p:cNvSpPr>
          <p:nvPr>
            <p:ph type="subTitle" idx="4294967295"/>
          </p:nvPr>
        </p:nvSpPr>
        <p:spPr>
          <a:xfrm>
            <a:off x="300459" y="1355447"/>
            <a:ext cx="4405918" cy="26127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/>
                </a:solidFill>
                <a:latin typeface="+mn-lt"/>
                <a:ea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 Consultations</a:t>
            </a:r>
            <a:endParaRPr lang="en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  <a:hlinkClick r:id="rId5"/>
              </a:rPr>
              <a:t>Mid Semester </a:t>
            </a:r>
            <a:br>
              <a:rPr lang="en-US">
                <a:solidFill>
                  <a:schemeClr val="tx1"/>
                </a:solidFill>
                <a:latin typeface="+mn-lt"/>
                <a:hlinkClick r:id="rId5"/>
              </a:rPr>
            </a:br>
            <a:r>
              <a:rPr lang="en-US">
                <a:solidFill>
                  <a:schemeClr val="tx1"/>
                </a:solidFill>
                <a:latin typeface="+mn-lt"/>
                <a:hlinkClick r:id="rId5"/>
              </a:rPr>
              <a:t>Instructional Diagnostic</a:t>
            </a:r>
            <a:r>
              <a:rPr lang="en">
                <a:solidFill>
                  <a:schemeClr val="tx1"/>
                </a:solidFill>
                <a:latin typeface="+mn-lt"/>
              </a:rPr>
              <a:t>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/>
                </a:solidFill>
                <a:latin typeface="+mn-lt"/>
                <a:ea typeface="Arial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 Observations</a:t>
            </a:r>
            <a:endParaRPr lang="en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/>
                </a:solidFill>
                <a:latin typeface="+mn-lt"/>
                <a:ea typeface="Arial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 Tech Course Templates</a:t>
            </a:r>
            <a:endParaRPr lang="en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>
                <a:solidFill>
                  <a:schemeClr val="tx1"/>
                </a:solidFill>
                <a:latin typeface="+mn-lt"/>
                <a:ea typeface="Arial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 Tech Support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B71EA7-FDC7-C044-BCEA-558FC116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2709" y="1179979"/>
            <a:ext cx="3082494" cy="3086100"/>
          </a:xfrm>
          <a:prstGeom prst="rect">
            <a:avLst/>
          </a:prstGeom>
        </p:spPr>
      </p:pic>
      <p:sp>
        <p:nvSpPr>
          <p:cNvPr id="3" name="Google Shape;610;p47">
            <a:extLst>
              <a:ext uri="{FF2B5EF4-FFF2-40B4-BE49-F238E27FC236}">
                <a16:creationId xmlns:a16="http://schemas.microsoft.com/office/drawing/2014/main" id="{685FB2D2-1F36-FB3A-0607-C0B51D85CD8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1200" cap="none" spc="0" normalizeH="0" baseline="0" noProof="0">
                <a:ln>
                  <a:noFill/>
                </a:ln>
                <a:solidFill>
                  <a:srgbClr val="9D9999"/>
                </a:solidFill>
                <a:effectLst/>
                <a:uLnTx/>
                <a:uFillTx/>
                <a:latin typeface="PT Sans"/>
                <a:cs typeface="Amatic SC"/>
                <a:sym typeface="Amatic SC"/>
              </a:rPr>
              <a:pPr marL="0" marR="0" lvl="0" indent="0" algn="r" defTabSz="6858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" sz="1400" b="0" i="0" u="none" strike="noStrike" kern="1200" cap="none" spc="0" normalizeH="0" baseline="0" noProof="0">
              <a:ln>
                <a:noFill/>
              </a:ln>
              <a:solidFill>
                <a:srgbClr val="9D9999"/>
              </a:solidFill>
              <a:effectLst/>
              <a:uLnTx/>
              <a:uFillTx/>
              <a:latin typeface="PT Sans"/>
              <a:cs typeface="Amatic SC"/>
              <a:sym typeface="Amatic SC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ctrTitle"/>
          </p:nvPr>
        </p:nvSpPr>
        <p:spPr>
          <a:xfrm>
            <a:off x="1773400" y="2292062"/>
            <a:ext cx="5597100" cy="67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en">
                <a:latin typeface="PT Sans"/>
              </a:rPr>
              <a:t>Course Consultations</a:t>
            </a:r>
            <a:endParaRPr lang="en-US">
              <a:latin typeface="PT Sans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8EA88A2-B425-4842-34C4-FEA23D301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3400" y="3169680"/>
            <a:ext cx="5597100" cy="674724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PT Sans"/>
              </a:rPr>
              <a:t>How Do I Design My Course?</a:t>
            </a:r>
          </a:p>
        </p:txBody>
      </p:sp>
      <p:sp>
        <p:nvSpPr>
          <p:cNvPr id="214" name="Google Shape;214;p18"/>
          <p:cNvSpPr txBox="1"/>
          <p:nvPr/>
        </p:nvSpPr>
        <p:spPr>
          <a:xfrm>
            <a:off x="686100" y="491800"/>
            <a:ext cx="14937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500" b="1" i="0" u="none" strike="noStrike" kern="0" cap="none" spc="0" normalizeH="0" baseline="0" noProof="0">
                <a:ln>
                  <a:noFill/>
                </a:ln>
                <a:solidFill>
                  <a:srgbClr val="4F2984"/>
                </a:solidFill>
                <a:effectLst/>
                <a:uLnTx/>
                <a:uFillTx/>
                <a:latin typeface="PT Sans"/>
                <a:ea typeface="Amatic SC"/>
                <a:cs typeface="Amatic SC"/>
                <a:sym typeface="Amatic SC"/>
              </a:rPr>
              <a:t>1</a:t>
            </a:r>
            <a:endParaRPr kumimoji="0" lang="en-US" sz="12500" b="1" i="0" u="none" strike="noStrike" kern="0" cap="none" spc="0" normalizeH="0" baseline="0" noProof="0">
              <a:ln>
                <a:noFill/>
              </a:ln>
              <a:solidFill>
                <a:srgbClr val="4F2984"/>
              </a:solidFill>
              <a:effectLst/>
              <a:uLnTx/>
              <a:uFillTx/>
              <a:latin typeface="PT Sans"/>
              <a:ea typeface="Amatic SC"/>
              <a:cs typeface="Amatic SC"/>
              <a:sym typeface="Arial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|10.2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7|5.5|3.6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3|11.4|10.3|3.8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JuxtaposeVTI">
  <a:themeElements>
    <a:clrScheme name="Custom 15">
      <a:dk1>
        <a:srgbClr val="4F2984"/>
      </a:dk1>
      <a:lt1>
        <a:srgbClr val="F7F7F7"/>
      </a:lt1>
      <a:dk2>
        <a:srgbClr val="000000"/>
      </a:dk2>
      <a:lt2>
        <a:srgbClr val="EEEEEE"/>
      </a:lt2>
      <a:accent1>
        <a:srgbClr val="4F2984"/>
      </a:accent1>
      <a:accent2>
        <a:srgbClr val="F7D101"/>
      </a:accent2>
      <a:accent3>
        <a:srgbClr val="D0CECE"/>
      </a:accent3>
      <a:accent4>
        <a:srgbClr val="E0BE01"/>
      </a:accent4>
      <a:accent5>
        <a:srgbClr val="434343"/>
      </a:accent5>
      <a:accent6>
        <a:srgbClr val="999999"/>
      </a:accent6>
      <a:hlink>
        <a:srgbClr val="F1C232"/>
      </a:hlink>
      <a:folHlink>
        <a:srgbClr val="F7D101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2.xml><?xml version="1.0" encoding="utf-8"?>
<a:theme xmlns:a="http://schemas.openxmlformats.org/drawingml/2006/main" name="1_Curio">
  <a:themeElements>
    <a:clrScheme name="Custom 26">
      <a:dk1>
        <a:srgbClr val="4F2984"/>
      </a:dk1>
      <a:lt1>
        <a:srgbClr val="F7F7F7"/>
      </a:lt1>
      <a:dk2>
        <a:srgbClr val="9D9999"/>
      </a:dk2>
      <a:lt2>
        <a:srgbClr val="EEEEEE"/>
      </a:lt2>
      <a:accent1>
        <a:srgbClr val="4F2984"/>
      </a:accent1>
      <a:accent2>
        <a:srgbClr val="F7D101"/>
      </a:accent2>
      <a:accent3>
        <a:srgbClr val="D0CECE"/>
      </a:accent3>
      <a:accent4>
        <a:srgbClr val="E0BE01"/>
      </a:accent4>
      <a:accent5>
        <a:srgbClr val="434343"/>
      </a:accent5>
      <a:accent6>
        <a:srgbClr val="4F2984"/>
      </a:accent6>
      <a:hlink>
        <a:srgbClr val="4F2984"/>
      </a:hlink>
      <a:folHlink>
        <a:srgbClr val="4F2984"/>
      </a:folHlink>
    </a:clrScheme>
    <a:fontScheme name="PT Sans">
      <a:majorFont>
        <a:latin typeface="PT Sans Narrow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rio" id="{8F52CC64-733C-46BB-BF54-38140BF2F34A}" vid="{7792DB6A-D334-4971-B37F-AD387072371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Curio</Template>
  <TotalTime>3</TotalTime>
  <Words>1240</Words>
  <Application>Microsoft Macintosh PowerPoint</Application>
  <PresentationFormat>On-screen Show (16:9)</PresentationFormat>
  <Paragraphs>250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9" baseType="lpstr">
      <vt:lpstr>Franklin Gothic Medium</vt:lpstr>
      <vt:lpstr>Avenir Next LT Pro</vt:lpstr>
      <vt:lpstr>Aldrich</vt:lpstr>
      <vt:lpstr>Franklin Gothic Demi Cond</vt:lpstr>
      <vt:lpstr>PT Sans Narrow</vt:lpstr>
      <vt:lpstr>PT Sans</vt:lpstr>
      <vt:lpstr>Calibri Light</vt:lpstr>
      <vt:lpstr>Calibri</vt:lpstr>
      <vt:lpstr>Arial,Sans-Serif</vt:lpstr>
      <vt:lpstr>Wingdings</vt:lpstr>
      <vt:lpstr>Nunito</vt:lpstr>
      <vt:lpstr>Abril Fatface</vt:lpstr>
      <vt:lpstr>Barlow Medium</vt:lpstr>
      <vt:lpstr>Montserrat</vt:lpstr>
      <vt:lpstr>Courier New</vt:lpstr>
      <vt:lpstr>Amatic SC</vt:lpstr>
      <vt:lpstr>Arial</vt:lpstr>
      <vt:lpstr>Segoe UI</vt:lpstr>
      <vt:lpstr>Nunito SemiBold</vt:lpstr>
      <vt:lpstr>JuxtaposeVTI</vt:lpstr>
      <vt:lpstr>1_Curio</vt:lpstr>
      <vt:lpstr>Office Theme</vt:lpstr>
      <vt:lpstr>Center for Innovation in Teaching &amp; Learning</vt:lpstr>
      <vt:lpstr>Meet the Administrative Support</vt:lpstr>
      <vt:lpstr>Meet the Instructional Designers</vt:lpstr>
      <vt:lpstr>Meet the Educational Technologists</vt:lpstr>
      <vt:lpstr>Session Resources</vt:lpstr>
      <vt:lpstr>D2L Brightspace (iLearn)</vt:lpstr>
      <vt:lpstr> Ways the CITL Can Help You</vt:lpstr>
      <vt:lpstr>Agenda</vt:lpstr>
      <vt:lpstr>Course Consultations</vt:lpstr>
      <vt:lpstr>Course Consultation Topics</vt:lpstr>
      <vt:lpstr>Course Planning</vt:lpstr>
      <vt:lpstr>Transitioning Course Modalities</vt:lpstr>
      <vt:lpstr>How do I Book a Consultation?</vt:lpstr>
      <vt:lpstr>Instructional Diagnostics</vt:lpstr>
      <vt:lpstr>What is a MID?</vt:lpstr>
      <vt:lpstr>What is a SGID?</vt:lpstr>
      <vt:lpstr>SGID Participants</vt:lpstr>
      <vt:lpstr>Things to Note:</vt:lpstr>
      <vt:lpstr>Survey Questions</vt:lpstr>
      <vt:lpstr>  Day of SGID:</vt:lpstr>
      <vt:lpstr>After  SGID:</vt:lpstr>
      <vt:lpstr>After the SGID</vt:lpstr>
      <vt:lpstr>Class Observations &amp; Course Evaluations</vt:lpstr>
      <vt:lpstr>On-Ground Classroom Observation </vt:lpstr>
      <vt:lpstr>Hybrid &amp; Online Course Review  (CITL Course Design Framework)</vt:lpstr>
      <vt:lpstr>Preparation</vt:lpstr>
      <vt:lpstr>Post-Observation Meeting</vt:lpstr>
      <vt:lpstr>Tennessee Tech Course Templates</vt:lpstr>
      <vt:lpstr>Sample Front Page:  TN Tech Course Template</vt:lpstr>
      <vt:lpstr>Sample Module 0:  TN Tech Course Template</vt:lpstr>
      <vt:lpstr>Sample Content Module:  TN Tech Course Template</vt:lpstr>
      <vt:lpstr>Ed-Tech Support</vt:lpstr>
      <vt:lpstr>D2L  iLearn</vt:lpstr>
      <vt:lpstr>Instructional Technology</vt:lpstr>
      <vt:lpstr>Yuja Media (Video Tool)</vt:lpstr>
      <vt:lpstr>Helpful Forms &amp; Contact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Acuff, Elizabeth</cp:lastModifiedBy>
  <cp:revision>5</cp:revision>
  <dcterms:modified xsi:type="dcterms:W3CDTF">2025-08-14T15:13:03Z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13F73C42-EC53-4F94-B548-374BA78C6937</vt:lpwstr>
  </property>
  <property fmtid="{D5CDD505-2E9C-101B-9397-08002B2CF9AE}" pid="3" name="ArticulatePath">
    <vt:lpwstr>https://tennesseetechuniversity-my.sharepoint.com/personal/tchesson_tntech_edu/Documents/Presentations/Workshop Archive/202480 Fall/5 Ways the CITL Can Help You</vt:lpwstr>
  </property>
</Properties>
</file>