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sldIdLst>
    <p:sldId id="256" r:id="rId5"/>
    <p:sldId id="269" r:id="rId6"/>
    <p:sldId id="272" r:id="rId7"/>
    <p:sldId id="270" r:id="rId8"/>
    <p:sldId id="286" r:id="rId9"/>
    <p:sldId id="287" r:id="rId10"/>
    <p:sldId id="280" r:id="rId11"/>
    <p:sldId id="273" r:id="rId12"/>
    <p:sldId id="271" r:id="rId13"/>
    <p:sldId id="274" r:id="rId14"/>
    <p:sldId id="275" r:id="rId15"/>
    <p:sldId id="281" r:id="rId16"/>
    <p:sldId id="276" r:id="rId17"/>
    <p:sldId id="282" r:id="rId18"/>
    <p:sldId id="277" r:id="rId19"/>
    <p:sldId id="279" r:id="rId20"/>
    <p:sldId id="284" r:id="rId21"/>
    <p:sldId id="278" r:id="rId22"/>
    <p:sldId id="257" r:id="rId23"/>
    <p:sldId id="258" r:id="rId24"/>
    <p:sldId id="262" r:id="rId25"/>
    <p:sldId id="263" r:id="rId26"/>
    <p:sldId id="288" r:id="rId27"/>
    <p:sldId id="261" r:id="rId28"/>
    <p:sldId id="268" r:id="rId29"/>
    <p:sldId id="260" r:id="rId30"/>
    <p:sldId id="264" r:id="rId31"/>
    <p:sldId id="265" r:id="rId32"/>
    <p:sldId id="266" r:id="rId33"/>
    <p:sldId id="267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2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057C757-5D5B-430D-B2F5-FFA98B44B0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D31B49-4709-4E0B-BDB0-D51B1BFCB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rysafety101.com/2017/02/14/2017-travel-policy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topic/create-and-manage-breakout-rooms-during-class-meetings-18b340cd-1106-4fa5-a852-5676614f7e7d?ui=en-us&amp;rs=en-us&amp;ad=us#ID0EACAAA=For_educato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cord-grab-on-media-button-icon-9762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fsoftwaresolutions.com/leverage-microsoft-team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196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294718/how-to-create-a-cross-as-a-template-to-checkbo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at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E0E4-11F7-47CF-87DD-B8C322BA3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545" y="1448183"/>
            <a:ext cx="9953296" cy="2133599"/>
          </a:xfrm>
        </p:spPr>
        <p:txBody>
          <a:bodyPr>
            <a:normAutofit/>
          </a:bodyPr>
          <a:lstStyle/>
          <a:p>
            <a:r>
              <a:rPr lang="en-US" sz="6600" dirty="0"/>
              <a:t>Implementing Teams in </a:t>
            </a:r>
            <a:r>
              <a:rPr lang="en-US" sz="6600" dirty="0" err="1"/>
              <a:t>iLearn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F6434-B230-4659-AC85-A830BFEF3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273" y="3232728"/>
            <a:ext cx="8968509" cy="98829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Kelvin Norman, Ed. D.</a:t>
            </a:r>
          </a:p>
          <a:p>
            <a:r>
              <a:rPr lang="en-US" dirty="0">
                <a:solidFill>
                  <a:schemeClr val="accent1"/>
                </a:solidFill>
              </a:rPr>
              <a:t>Lauren Neal</a:t>
            </a:r>
          </a:p>
        </p:txBody>
      </p:sp>
    </p:spTree>
    <p:extLst>
      <p:ext uri="{BB962C8B-B14F-4D97-AF65-F5344CB8AC3E}">
        <p14:creationId xmlns:p14="http://schemas.microsoft.com/office/powerpoint/2010/main" val="213152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1344-4F9B-4383-8830-6E27F5AF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Calls and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289D-509B-4656-93E3-4CD76373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calls/meeting work well for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Study sessions</a:t>
            </a:r>
          </a:p>
          <a:p>
            <a:r>
              <a:rPr lang="en-US" dirty="0"/>
              <a:t>Group work</a:t>
            </a:r>
          </a:p>
          <a:p>
            <a:r>
              <a:rPr lang="en-US" dirty="0"/>
              <a:t>Online lectures</a:t>
            </a:r>
          </a:p>
          <a:p>
            <a:r>
              <a:rPr lang="en-US" dirty="0"/>
              <a:t>Conversations that work best in person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Using video calls allows you to record the meeting or session for later viewing.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0422C-26FD-4674-8561-842898FE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2609" y="1780033"/>
            <a:ext cx="4132771" cy="30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7A92-C877-4A15-9B56-14FBF4D5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E5B7-7B98-47FC-AFF3-3EBCA577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can share 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Videos (make sure to share system audio)</a:t>
            </a:r>
          </a:p>
          <a:p>
            <a:r>
              <a:rPr lang="en-US" dirty="0"/>
              <a:t>Why share?</a:t>
            </a:r>
          </a:p>
          <a:p>
            <a:pPr lvl="1"/>
            <a:r>
              <a:rPr lang="en-US" dirty="0"/>
              <a:t>For assistance</a:t>
            </a:r>
          </a:p>
          <a:p>
            <a:pPr lvl="1"/>
            <a:r>
              <a:rPr lang="en-US" dirty="0"/>
              <a:t>To show examples</a:t>
            </a:r>
          </a:p>
          <a:p>
            <a:pPr lvl="1"/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9446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6BA4-377F-49CE-BE1C-99979F59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B6D7CF-44DE-4941-A2D8-C3F940A76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8" y="2360860"/>
            <a:ext cx="6111555" cy="21362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B2CCA-A892-4FE0-8DBF-9E2C35CC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90" y="1297986"/>
            <a:ext cx="3923472" cy="5075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0B069-9B18-4197-8EE7-80B5436F22F6}"/>
              </a:ext>
            </a:extLst>
          </p:cNvPr>
          <p:cNvSpPr txBox="1"/>
          <p:nvPr/>
        </p:nvSpPr>
        <p:spPr>
          <a:xfrm>
            <a:off x="900638" y="2011516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0A181-DB47-4B4D-80D9-C86A305C1134}"/>
              </a:ext>
            </a:extLst>
          </p:cNvPr>
          <p:cNvSpPr txBox="1"/>
          <p:nvPr/>
        </p:nvSpPr>
        <p:spPr>
          <a:xfrm>
            <a:off x="7367890" y="928654"/>
            <a:ext cx="19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Desktop Version</a:t>
            </a:r>
          </a:p>
        </p:txBody>
      </p:sp>
    </p:spTree>
    <p:extLst>
      <p:ext uri="{BB962C8B-B14F-4D97-AF65-F5344CB8AC3E}">
        <p14:creationId xmlns:p14="http://schemas.microsoft.com/office/powerpoint/2010/main" val="91586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012-F7DE-41A6-9298-5A8F58F2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70AC-7DD3-4DD6-BFC9-F3D3BAA0B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Breakout rooms work great for group work.</a:t>
            </a:r>
          </a:p>
          <a:p>
            <a:r>
              <a:rPr lang="en-US" dirty="0"/>
              <a:t>Can only create in the Desktop application</a:t>
            </a:r>
          </a:p>
          <a:p>
            <a:pPr lvl="1"/>
            <a:r>
              <a:rPr lang="en-US" dirty="0"/>
              <a:t>Choose number of rooms</a:t>
            </a:r>
          </a:p>
          <a:p>
            <a:pPr lvl="1"/>
            <a:r>
              <a:rPr lang="en-US" dirty="0"/>
              <a:t>Assign participants</a:t>
            </a:r>
          </a:p>
          <a:p>
            <a:pPr lvl="2"/>
            <a:r>
              <a:rPr lang="en-US" dirty="0"/>
              <a:t>Automatically</a:t>
            </a:r>
          </a:p>
          <a:p>
            <a:pPr lvl="2"/>
            <a:r>
              <a:rPr lang="en-US" dirty="0"/>
              <a:t>Manually</a:t>
            </a:r>
          </a:p>
          <a:p>
            <a:r>
              <a:rPr lang="en-US" dirty="0"/>
              <a:t>Participants can join in any version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Learn more about creating breakout rooms.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7F39-340A-4BB6-98A9-42420DEF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255B17-D833-4C21-903A-17796EA18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2" y="2093976"/>
            <a:ext cx="4839372" cy="87911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7F3E4-8DD5-421F-B2C9-1180C5015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39" y="1558988"/>
            <a:ext cx="5497883" cy="45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8A0-C57D-4485-932F-8FD92108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and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B9A0-AAFA-45EC-B397-A5007DF1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16651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Recording your class meeting can allow students to re-visit lectures or view ones they missed.</a:t>
            </a:r>
          </a:p>
          <a:p>
            <a:r>
              <a:rPr lang="en-US" dirty="0"/>
              <a:t>Select </a:t>
            </a:r>
            <a:r>
              <a:rPr lang="en-US" b="1" dirty="0"/>
              <a:t>Start Recording </a:t>
            </a:r>
            <a:r>
              <a:rPr lang="en-US" dirty="0"/>
              <a:t>in the Options menu</a:t>
            </a:r>
            <a:endParaRPr lang="en-US" b="1" dirty="0"/>
          </a:p>
          <a:p>
            <a:r>
              <a:rPr lang="en-US" dirty="0"/>
              <a:t>Can select to Auto Record in the meeting options</a:t>
            </a:r>
          </a:p>
          <a:p>
            <a:r>
              <a:rPr lang="en-US" dirty="0"/>
              <a:t>Where do recordings go? </a:t>
            </a:r>
          </a:p>
          <a:p>
            <a:pPr lvl="1"/>
            <a:r>
              <a:rPr lang="en-US" dirty="0"/>
              <a:t>Using a link through iLearn or Outlook? </a:t>
            </a:r>
          </a:p>
          <a:p>
            <a:pPr lvl="2"/>
            <a:r>
              <a:rPr lang="en-US" dirty="0"/>
              <a:t>OneDrive/Recordings folder</a:t>
            </a:r>
          </a:p>
          <a:p>
            <a:pPr lvl="1"/>
            <a:r>
              <a:rPr lang="en-US" dirty="0"/>
              <a:t>Using a Team?</a:t>
            </a:r>
          </a:p>
          <a:p>
            <a:pPr lvl="2"/>
            <a:r>
              <a:rPr lang="en-US" dirty="0"/>
              <a:t>SharePoint/General/Recordings folder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223E2-8DBC-4128-BD88-DEB3A6184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3225" y="685800"/>
            <a:ext cx="2324710" cy="2121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061CD-5C30-473A-B6AA-2127AB1A4F0D}"/>
              </a:ext>
            </a:extLst>
          </p:cNvPr>
          <p:cNvSpPr txBox="1"/>
          <p:nvPr/>
        </p:nvSpPr>
        <p:spPr>
          <a:xfrm>
            <a:off x="9689105" y="1307776"/>
            <a:ext cx="105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</p:spTree>
    <p:extLst>
      <p:ext uri="{BB962C8B-B14F-4D97-AF65-F5344CB8AC3E}">
        <p14:creationId xmlns:p14="http://schemas.microsoft.com/office/powerpoint/2010/main" val="261421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8A0-C57D-4485-932F-8FD92108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and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B9A0-AAFA-45EC-B397-A5007DF1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Desktop application, transcription will be enabled automatically when Start Recording is selected.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Transcription is</a:t>
            </a:r>
          </a:p>
          <a:p>
            <a:pPr lvl="1"/>
            <a:r>
              <a:rPr lang="en-US" dirty="0"/>
              <a:t>a running transcription during the meeting.</a:t>
            </a:r>
          </a:p>
          <a:p>
            <a:pPr lvl="1"/>
            <a:r>
              <a:rPr lang="en-US" dirty="0"/>
              <a:t>available to download for all participants, except external. </a:t>
            </a:r>
          </a:p>
          <a:p>
            <a:pPr lvl="1"/>
            <a:r>
              <a:rPr lang="en-US" dirty="0"/>
              <a:t>used to create captions on the video.</a:t>
            </a:r>
          </a:p>
          <a:p>
            <a:pPr lvl="2"/>
            <a:r>
              <a:rPr lang="en-US" dirty="0"/>
              <a:t>Only available for 60 days.</a:t>
            </a:r>
          </a:p>
          <a:p>
            <a:pPr lvl="2"/>
            <a:r>
              <a:rPr lang="en-US" dirty="0"/>
              <a:t>Use YuJa for extended availability of captions</a:t>
            </a:r>
          </a:p>
        </p:txBody>
      </p:sp>
    </p:spTree>
    <p:extLst>
      <p:ext uri="{BB962C8B-B14F-4D97-AF65-F5344CB8AC3E}">
        <p14:creationId xmlns:p14="http://schemas.microsoft.com/office/powerpoint/2010/main" val="112863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17C6-7572-430A-B682-09B1BC51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58" y="488973"/>
            <a:ext cx="10058400" cy="1609344"/>
          </a:xfrm>
        </p:spPr>
        <p:txBody>
          <a:bodyPr/>
          <a:lstStyle/>
          <a:p>
            <a:r>
              <a:rPr lang="en-US" dirty="0"/>
              <a:t>Recording and </a:t>
            </a:r>
            <a:br>
              <a:rPr lang="en-US" dirty="0"/>
            </a:br>
            <a:r>
              <a:rPr lang="en-US" dirty="0"/>
              <a:t>transcription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EFC46A-0C41-4BA8-8744-A62A55878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32712"/>
            <a:ext cx="4084043" cy="40394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F93124-CD86-4DE4-B6B2-E6BA86C971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99" y="853964"/>
            <a:ext cx="3797434" cy="53312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70B57-F8A3-45AB-87A0-8FDA3074A446}"/>
              </a:ext>
            </a:extLst>
          </p:cNvPr>
          <p:cNvSpPr txBox="1"/>
          <p:nvPr/>
        </p:nvSpPr>
        <p:spPr>
          <a:xfrm>
            <a:off x="5153891" y="5802869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13FFB-8118-44AC-B1B8-AB234881F3A6}"/>
              </a:ext>
            </a:extLst>
          </p:cNvPr>
          <p:cNvSpPr txBox="1"/>
          <p:nvPr/>
        </p:nvSpPr>
        <p:spPr>
          <a:xfrm>
            <a:off x="7551399" y="488973"/>
            <a:ext cx="19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Desktop Version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41B1A-D2F6-4CD2-957D-6FAAE029AB4A}"/>
              </a:ext>
            </a:extLst>
          </p:cNvPr>
          <p:cNvSpPr/>
          <p:nvPr/>
        </p:nvSpPr>
        <p:spPr>
          <a:xfrm>
            <a:off x="3177309" y="4830617"/>
            <a:ext cx="1293091" cy="2863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33F8C2-EB5F-431A-8EFF-1FE9C7E397C6}"/>
              </a:ext>
            </a:extLst>
          </p:cNvPr>
          <p:cNvSpPr/>
          <p:nvPr/>
        </p:nvSpPr>
        <p:spPr>
          <a:xfrm>
            <a:off x="8926945" y="4830617"/>
            <a:ext cx="1293091" cy="4156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3EE36B-B162-484E-A323-4C2FC2B403EA}"/>
              </a:ext>
            </a:extLst>
          </p:cNvPr>
          <p:cNvSpPr/>
          <p:nvPr/>
        </p:nvSpPr>
        <p:spPr>
          <a:xfrm>
            <a:off x="3177309" y="5726546"/>
            <a:ext cx="249382" cy="286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D6680-7F68-41A2-A2C9-7D4B6492A8B8}"/>
              </a:ext>
            </a:extLst>
          </p:cNvPr>
          <p:cNvSpPr/>
          <p:nvPr/>
        </p:nvSpPr>
        <p:spPr>
          <a:xfrm>
            <a:off x="8908473" y="993463"/>
            <a:ext cx="249382" cy="286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1FA6-3924-4BDE-9AE0-20474ABF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F891-B41D-46C4-AFF3-8D093F62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069861" cy="4050792"/>
          </a:xfrm>
        </p:spPr>
        <p:txBody>
          <a:bodyPr/>
          <a:lstStyle/>
          <a:p>
            <a:r>
              <a:rPr lang="en-US" dirty="0"/>
              <a:t>Transcriptions are NOT live captions.</a:t>
            </a:r>
          </a:p>
          <a:p>
            <a:r>
              <a:rPr lang="en-US" dirty="0"/>
              <a:t>Transcriptions are used to create captions.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Live captions</a:t>
            </a:r>
          </a:p>
          <a:p>
            <a:pPr lvl="1"/>
            <a:r>
              <a:rPr lang="en-US" dirty="0"/>
              <a:t>Overlay the conversation on the video.</a:t>
            </a:r>
          </a:p>
          <a:p>
            <a:pPr lvl="1"/>
            <a:r>
              <a:rPr lang="en-US" dirty="0"/>
              <a:t>Are an individual option.</a:t>
            </a:r>
          </a:p>
          <a:p>
            <a:pPr lvl="1"/>
            <a:r>
              <a:rPr lang="en-US" dirty="0"/>
              <a:t>Only available in the desktop application.</a:t>
            </a:r>
          </a:p>
          <a:p>
            <a:pPr lvl="1"/>
            <a:r>
              <a:rPr lang="en-US" dirty="0"/>
              <a:t>Are only available during the meeting.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F1ECE-DE48-4B78-BF95-6488EF4C2E7F}"/>
              </a:ext>
            </a:extLst>
          </p:cNvPr>
          <p:cNvGrpSpPr/>
          <p:nvPr/>
        </p:nvGrpSpPr>
        <p:grpSpPr>
          <a:xfrm>
            <a:off x="7232073" y="577699"/>
            <a:ext cx="4100945" cy="5795669"/>
            <a:chOff x="7421980" y="577699"/>
            <a:chExt cx="3984929" cy="5594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B63DC5-4F6A-4126-B60A-9A4EAB5C6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980" y="577699"/>
              <a:ext cx="3984929" cy="55945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0696C7-9B8F-4170-BA43-AFC59E4E4993}"/>
                </a:ext>
              </a:extLst>
            </p:cNvPr>
            <p:cNvSpPr/>
            <p:nvPr/>
          </p:nvSpPr>
          <p:spPr>
            <a:xfrm>
              <a:off x="8839200" y="729673"/>
              <a:ext cx="277091" cy="2863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C48BB-11C9-4B6C-99CB-80D856FEDD4F}"/>
                </a:ext>
              </a:extLst>
            </p:cNvPr>
            <p:cNvSpPr/>
            <p:nvPr/>
          </p:nvSpPr>
          <p:spPr>
            <a:xfrm>
              <a:off x="8839200" y="4517779"/>
              <a:ext cx="1274618" cy="2011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94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6E9D-E7F3-4516-823B-2852DB93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7" y="484632"/>
            <a:ext cx="11067393" cy="1291616"/>
          </a:xfrm>
        </p:spPr>
        <p:txBody>
          <a:bodyPr>
            <a:normAutofit/>
          </a:bodyPr>
          <a:lstStyle/>
          <a:p>
            <a:r>
              <a:rPr lang="en-US" sz="4800" dirty="0"/>
              <a:t>Common reasons for using Teams in </a:t>
            </a:r>
            <a:r>
              <a:rPr lang="en-US" sz="4800" dirty="0" err="1"/>
              <a:t>iLearn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5D99-ADB1-489C-B78D-A0F23600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Office hours</a:t>
            </a:r>
          </a:p>
          <a:p>
            <a:r>
              <a:rPr lang="en-US" dirty="0">
                <a:solidFill>
                  <a:schemeClr val="tx2"/>
                </a:solidFill>
              </a:rPr>
              <a:t>One-on-one help</a:t>
            </a:r>
          </a:p>
          <a:p>
            <a:r>
              <a:rPr lang="en-US" dirty="0">
                <a:solidFill>
                  <a:schemeClr val="tx2"/>
                </a:solidFill>
              </a:rPr>
              <a:t>Group help sessions</a:t>
            </a:r>
          </a:p>
          <a:p>
            <a:r>
              <a:rPr lang="en-US" dirty="0">
                <a:solidFill>
                  <a:schemeClr val="tx2"/>
                </a:solidFill>
              </a:rPr>
              <a:t>Lectures</a:t>
            </a:r>
          </a:p>
          <a:p>
            <a:r>
              <a:rPr lang="en-US" dirty="0">
                <a:solidFill>
                  <a:schemeClr val="tx2"/>
                </a:solidFill>
              </a:rPr>
              <a:t>Guest lectures</a:t>
            </a:r>
          </a:p>
          <a:p>
            <a:r>
              <a:rPr lang="en-US" dirty="0">
                <a:solidFill>
                  <a:schemeClr val="tx2"/>
                </a:solidFill>
              </a:rPr>
              <a:t>Student presentations</a:t>
            </a:r>
          </a:p>
          <a:p>
            <a:r>
              <a:rPr lang="en-US" dirty="0">
                <a:solidFill>
                  <a:schemeClr val="tx2"/>
                </a:solidFill>
              </a:rPr>
              <a:t>Screen sharing</a:t>
            </a:r>
          </a:p>
          <a:p>
            <a:r>
              <a:rPr lang="en-US" dirty="0">
                <a:solidFill>
                  <a:schemeClr val="tx2"/>
                </a:solidFill>
              </a:rPr>
              <a:t>Recording sessions</a:t>
            </a:r>
          </a:p>
        </p:txBody>
      </p:sp>
    </p:spTree>
    <p:extLst>
      <p:ext uri="{BB962C8B-B14F-4D97-AF65-F5344CB8AC3E}">
        <p14:creationId xmlns:p14="http://schemas.microsoft.com/office/powerpoint/2010/main" val="173009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F4B7-30B1-4819-9E7A-0F226F2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0BE8-F85F-4F0A-9891-F42E634C3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Teams through different methods.</a:t>
            </a:r>
          </a:p>
          <a:p>
            <a:r>
              <a:rPr lang="en-US" dirty="0"/>
              <a:t>Web Version</a:t>
            </a:r>
          </a:p>
          <a:p>
            <a:pPr lvl="1"/>
            <a:r>
              <a:rPr lang="en-US" dirty="0"/>
              <a:t>Tech Express - choose the Teams icon</a:t>
            </a:r>
          </a:p>
          <a:p>
            <a:r>
              <a:rPr lang="en-US" dirty="0"/>
              <a:t>Desktop Version</a:t>
            </a:r>
          </a:p>
          <a:p>
            <a:pPr lvl="1"/>
            <a:r>
              <a:rPr lang="en-US" dirty="0"/>
              <a:t>Open the Microsoft Teams application and login with TTU credentials.</a:t>
            </a:r>
          </a:p>
          <a:p>
            <a:pPr lvl="1"/>
            <a:r>
              <a:rPr lang="en-US" dirty="0"/>
              <a:t>Open an Outlook meeting or email link, select to Open Microsoft Teams.</a:t>
            </a:r>
          </a:p>
          <a:p>
            <a:r>
              <a:rPr lang="en-US" dirty="0"/>
              <a:t>Phone Apps</a:t>
            </a:r>
          </a:p>
          <a:p>
            <a:pPr lvl="1"/>
            <a:r>
              <a:rPr lang="en-US" dirty="0"/>
              <a:t>Download and login with TTU credentials.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Desktop application is our recommended option for presenters.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893F7-64BD-4873-A597-ACFED708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4244" y="574929"/>
            <a:ext cx="3571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0918-28E2-45E2-9627-87C59B0C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54982"/>
          </a:xfrm>
        </p:spPr>
        <p:txBody>
          <a:bodyPr>
            <a:normAutofit/>
          </a:bodyPr>
          <a:lstStyle/>
          <a:p>
            <a:r>
              <a:rPr lang="en-US" sz="4800" dirty="0"/>
              <a:t>Methods for Implementing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D120-86B2-42CA-82A0-DD9C5551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685"/>
          </a:xfrm>
        </p:spPr>
        <p:txBody>
          <a:bodyPr>
            <a:normAutofit/>
          </a:bodyPr>
          <a:lstStyle/>
          <a:p>
            <a:r>
              <a:rPr lang="en-US" dirty="0"/>
              <a:t>Option 1  Teams Link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team to create or join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single link can be created for all class meetings at any time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simple link that can be shared with whoever needs access to the meeting</a:t>
            </a:r>
          </a:p>
          <a:p>
            <a:r>
              <a:rPr lang="en-US" dirty="0"/>
              <a:t>Option 2   Creating a course team through </a:t>
            </a:r>
            <a:r>
              <a:rPr lang="en-US" dirty="0" err="1"/>
              <a:t>iLearn</a:t>
            </a:r>
            <a:r>
              <a:rPr lang="en-US" dirty="0"/>
              <a:t> integration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Enables students to access 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iLearn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course through a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Has the following benefits: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can create channels for group work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 sharing 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Recorded meetings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Chat</a:t>
            </a:r>
            <a:r>
              <a:rPr lang="en-US" dirty="0"/>
              <a:t>	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0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13BB-B898-49CE-AAF2-5E42949A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49575"/>
          </a:xfrm>
        </p:spPr>
        <p:txBody>
          <a:bodyPr>
            <a:normAutofit/>
          </a:bodyPr>
          <a:lstStyle/>
          <a:p>
            <a:r>
              <a:rPr lang="en-US" sz="4800" dirty="0"/>
              <a:t>How to create a meeting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EE4A-102B-4CDA-BEBD-4AC5B0F3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02372"/>
            <a:ext cx="10058400" cy="4269828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Go to </a:t>
            </a:r>
            <a:r>
              <a:rPr lang="en-US" altLang="en-US" sz="2200" dirty="0" err="1">
                <a:solidFill>
                  <a:schemeClr val="tx2"/>
                </a:solidFill>
              </a:rPr>
              <a:t>iLearn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200" dirty="0">
              <a:solidFill>
                <a:schemeClr val="tx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Select your course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200" dirty="0">
              <a:solidFill>
                <a:schemeClr val="tx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Go to </a:t>
            </a:r>
            <a:r>
              <a:rPr lang="en-US" altLang="en-US" sz="2200" b="1" dirty="0">
                <a:solidFill>
                  <a:schemeClr val="tx2"/>
                </a:solidFill>
              </a:rPr>
              <a:t>Course Materials – Content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600" dirty="0">
              <a:solidFill>
                <a:schemeClr val="tx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Select the module where you would like to put this link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200" dirty="0">
              <a:solidFill>
                <a:schemeClr val="tx2"/>
              </a:solidFill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dirty="0">
                <a:solidFill>
                  <a:schemeClr val="accent1">
                    <a:lumMod val="75000"/>
                  </a:schemeClr>
                </a:solidFill>
              </a:rPr>
              <a:t>If you do not already have one, you can create a Module for class meetings or class information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600" dirty="0">
              <a:solidFill>
                <a:schemeClr val="tx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Select the </a:t>
            </a:r>
            <a:r>
              <a:rPr lang="en-US" altLang="en-US" sz="2200" b="1" dirty="0">
                <a:solidFill>
                  <a:schemeClr val="tx2"/>
                </a:solidFill>
              </a:rPr>
              <a:t>Existing Activities</a:t>
            </a:r>
            <a:r>
              <a:rPr lang="en-US" altLang="en-US" sz="2200" dirty="0">
                <a:solidFill>
                  <a:schemeClr val="tx2"/>
                </a:solidFill>
              </a:rPr>
              <a:t> button to the right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600" dirty="0">
              <a:solidFill>
                <a:schemeClr val="tx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</a:rPr>
              <a:t>Choose </a:t>
            </a:r>
            <a:r>
              <a:rPr lang="en-US" altLang="en-US" sz="2200" b="1" dirty="0">
                <a:solidFill>
                  <a:schemeClr val="tx2"/>
                </a:solidFill>
              </a:rPr>
              <a:t>MS Teams Meeting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7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DB87-E7E5-4C10-B6B7-EDEB4632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152"/>
          </a:xfrm>
        </p:spPr>
        <p:txBody>
          <a:bodyPr>
            <a:normAutofit/>
          </a:bodyPr>
          <a:lstStyle/>
          <a:p>
            <a:r>
              <a:rPr lang="en-US" sz="4800" dirty="0"/>
              <a:t>How to create a meeting link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3A4D66-2F46-41F0-8325-DDA3E437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8" y="1796429"/>
            <a:ext cx="2652973" cy="3444042"/>
          </a:xfr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726C7-5D04-410D-80DE-578AF5C57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3" y="1834956"/>
            <a:ext cx="2919873" cy="386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2327A8-2823-439B-81F3-447C18742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84" y="1739214"/>
            <a:ext cx="3496947" cy="4289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16822B52-FD19-4774-86C8-73CCBE70D257}"/>
              </a:ext>
            </a:extLst>
          </p:cNvPr>
          <p:cNvSpPr/>
          <p:nvPr/>
        </p:nvSpPr>
        <p:spPr>
          <a:xfrm>
            <a:off x="3137049" y="2761150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F673172-7242-4657-93F1-321F5543A70A}"/>
              </a:ext>
            </a:extLst>
          </p:cNvPr>
          <p:cNvSpPr/>
          <p:nvPr/>
        </p:nvSpPr>
        <p:spPr>
          <a:xfrm>
            <a:off x="6852357" y="2773604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C7783-AC0A-4DE0-96C1-61DE4F02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4906"/>
          </a:xfrm>
        </p:spPr>
        <p:txBody>
          <a:bodyPr>
            <a:normAutofit/>
          </a:bodyPr>
          <a:lstStyle/>
          <a:p>
            <a:r>
              <a:rPr lang="en-US" sz="4800" dirty="0"/>
              <a:t>How to Create a Meeting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900A4-E6A4-4A6C-8A5E-E8ED9EE3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2" y="1352887"/>
            <a:ext cx="2779910" cy="33660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D796C-D560-48DC-8CE1-69D6C68E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49" y="1440008"/>
            <a:ext cx="2487308" cy="3503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D4764-324E-4489-8AED-0595A760B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8" y="3328377"/>
            <a:ext cx="4514750" cy="3353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F15A06-03AE-46AB-BCDA-3BB9EFBA7786}"/>
              </a:ext>
            </a:extLst>
          </p:cNvPr>
          <p:cNvSpPr/>
          <p:nvPr/>
        </p:nvSpPr>
        <p:spPr>
          <a:xfrm>
            <a:off x="3235272" y="1976315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696867-FD4B-461B-BC36-57CC81700D51}"/>
              </a:ext>
            </a:extLst>
          </p:cNvPr>
          <p:cNvCxnSpPr>
            <a:cxnSpLocks/>
          </p:cNvCxnSpPr>
          <p:nvPr/>
        </p:nvCxnSpPr>
        <p:spPr>
          <a:xfrm flipV="1">
            <a:off x="5892800" y="3532554"/>
            <a:ext cx="1570892" cy="132080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13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9035-37F1-41DC-A6C2-8E685616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7534"/>
          </a:xfrm>
        </p:spPr>
        <p:txBody>
          <a:bodyPr>
            <a:normAutofit/>
          </a:bodyPr>
          <a:lstStyle/>
          <a:p>
            <a:r>
              <a:rPr lang="en-US" sz="4800" dirty="0"/>
              <a:t>Using meeting links in </a:t>
            </a:r>
            <a:r>
              <a:rPr lang="en-US" sz="4800" dirty="0" err="1"/>
              <a:t>iLearn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83D6-AA65-40CC-BC6F-F3A1CF8D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>
            <a:normAutofit/>
          </a:bodyPr>
          <a:lstStyle/>
          <a:p>
            <a:r>
              <a:rPr lang="en-US" dirty="0"/>
              <a:t>Lectures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Instructors click on the meeting link to start the meeting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Students will join the meeting by clicking on the meeting link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Instructors can share their application or desktop screen and record the session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Recorded sessions are saved in a One Drive folder</a:t>
            </a:r>
          </a:p>
          <a:p>
            <a:r>
              <a:rPr lang="en-US" dirty="0"/>
              <a:t>Discussions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topic discussions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meeting link is created for the topic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topics with group or section restrictions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separate meeting link is created for each individual topic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 groups will have access to the individual topic meeting links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9DED-C125-48F9-B582-6EC10071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7327"/>
          </a:xfrm>
        </p:spPr>
        <p:txBody>
          <a:bodyPr>
            <a:normAutofit/>
          </a:bodyPr>
          <a:lstStyle/>
          <a:p>
            <a:r>
              <a:rPr lang="en-US" sz="4800" dirty="0"/>
              <a:t>Teams Links in Discussions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32A07-F909-4F14-885F-66996982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4" y="1481959"/>
            <a:ext cx="5302701" cy="13488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8C1B4-65F0-4454-99F8-5AE97F0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225217"/>
            <a:ext cx="2227464" cy="2988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D15E7-AA77-4124-9B0C-D5F5B8EB9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20" y="3881950"/>
            <a:ext cx="7206015" cy="14940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966A93-AF94-44E2-B4CC-B7B8C2E75D26}"/>
              </a:ext>
            </a:extLst>
          </p:cNvPr>
          <p:cNvSpPr/>
          <p:nvPr/>
        </p:nvSpPr>
        <p:spPr>
          <a:xfrm rot="5400000">
            <a:off x="2336812" y="2776791"/>
            <a:ext cx="576388" cy="32047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65D8B2B-B217-49C8-906E-49B91AB3D145}"/>
              </a:ext>
            </a:extLst>
          </p:cNvPr>
          <p:cNvSpPr/>
          <p:nvPr/>
        </p:nvSpPr>
        <p:spPr>
          <a:xfrm>
            <a:off x="3467677" y="4527830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EB56-C096-4741-9890-C3CF0D34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484632"/>
            <a:ext cx="11855669" cy="1018347"/>
          </a:xfrm>
        </p:spPr>
        <p:txBody>
          <a:bodyPr>
            <a:normAutofit/>
          </a:bodyPr>
          <a:lstStyle/>
          <a:p>
            <a:r>
              <a:rPr lang="en-US" sz="4800" dirty="0"/>
              <a:t>How to create a team through </a:t>
            </a:r>
            <a:r>
              <a:rPr lang="en-US" sz="4800" dirty="0" err="1"/>
              <a:t>iLearn</a:t>
            </a:r>
            <a:r>
              <a:rPr lang="en-US" sz="4800" dirty="0"/>
              <a:t>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F91D-48B5-441B-857E-F122B2CD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671145"/>
            <a:ext cx="10405241" cy="4702223"/>
          </a:xfrm>
        </p:spPr>
        <p:txBody>
          <a:bodyPr>
            <a:normAutofit/>
          </a:bodyPr>
          <a:lstStyle/>
          <a:p>
            <a:r>
              <a:rPr lang="en-US" dirty="0"/>
              <a:t>Step 1 Set MS Teams Homepage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Select the Course Management link in the upper navigation bar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Then select Course Admin from the drop-down menu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Select the Homepages link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Select the Active Homepage drop-down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Choose the TTU-Course Home-MS Teams option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Click the Apply button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Select the title of the course at the top of the page to go back to the homepage</a:t>
            </a:r>
          </a:p>
          <a:p>
            <a:r>
              <a:rPr lang="en-US" dirty="0"/>
              <a:t>Step 2 Create a Course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widget will appear on the top left side of the course home page</a:t>
            </a:r>
          </a:p>
          <a:p>
            <a:r>
              <a:rPr lang="en-US" dirty="0"/>
              <a:t>Step 3 Open your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Click on the button on the widget</a:t>
            </a:r>
          </a:p>
        </p:txBody>
      </p:sp>
    </p:spTree>
    <p:extLst>
      <p:ext uri="{BB962C8B-B14F-4D97-AF65-F5344CB8AC3E}">
        <p14:creationId xmlns:p14="http://schemas.microsoft.com/office/powerpoint/2010/main" val="121082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D128-1258-4EA4-AD9B-9F2CF131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282815"/>
            <a:ext cx="10515600" cy="875096"/>
          </a:xfrm>
        </p:spPr>
        <p:txBody>
          <a:bodyPr>
            <a:normAutofit/>
          </a:bodyPr>
          <a:lstStyle/>
          <a:p>
            <a:r>
              <a:rPr lang="en-US" sz="4800" dirty="0"/>
              <a:t>Step 1 Set MS-Teams Homepage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5E3D1-4566-420F-951A-5C24FBD0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1" y="1326875"/>
            <a:ext cx="1902992" cy="2635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775B4-A18D-457C-A0D4-5AB07AF7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53" y="2337849"/>
            <a:ext cx="3702887" cy="20518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ADC00-763C-4E5C-B2E9-0C1C1D1C4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43" y="2555074"/>
            <a:ext cx="3962953" cy="40201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BF8FEC0-4BE5-42C6-83B1-3A5E61538283}"/>
              </a:ext>
            </a:extLst>
          </p:cNvPr>
          <p:cNvSpPr/>
          <p:nvPr/>
        </p:nvSpPr>
        <p:spPr>
          <a:xfrm>
            <a:off x="2068774" y="3962400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F444C85-AA2D-4B49-9B22-D40D9271F0F0}"/>
              </a:ext>
            </a:extLst>
          </p:cNvPr>
          <p:cNvSpPr/>
          <p:nvPr/>
        </p:nvSpPr>
        <p:spPr>
          <a:xfrm>
            <a:off x="5771661" y="5794138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4246-62AC-4DA6-A925-05E434DE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en-US" sz="4800" dirty="0"/>
              <a:t>Step 2 Create a Course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E5CCA-1AC7-4800-87F5-C8CF133C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8" y="1421117"/>
            <a:ext cx="2680514" cy="23887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FF54E-0498-446E-B0E9-63834EAB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08" y="2128431"/>
            <a:ext cx="2962083" cy="27588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BCC2B-FB6D-42FD-9793-10D26D832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94" y="3004908"/>
            <a:ext cx="3801005" cy="32865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671AE46-0DF7-4CF8-A3ED-DF276DB702FA}"/>
              </a:ext>
            </a:extLst>
          </p:cNvPr>
          <p:cNvSpPr/>
          <p:nvPr/>
        </p:nvSpPr>
        <p:spPr>
          <a:xfrm>
            <a:off x="2838941" y="3896131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CAE128-5B76-4E7D-B95D-6D81FED1CED6}"/>
              </a:ext>
            </a:extLst>
          </p:cNvPr>
          <p:cNvSpPr/>
          <p:nvPr/>
        </p:nvSpPr>
        <p:spPr>
          <a:xfrm>
            <a:off x="6246814" y="5011683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DAD-0F04-4F91-8E29-24BB2EBE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>
            <a:normAutofit/>
          </a:bodyPr>
          <a:lstStyle/>
          <a:p>
            <a:r>
              <a:rPr lang="en-US" sz="4800" dirty="0"/>
              <a:t>Step 3 Open Your Course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C54ED-2027-44C0-AA74-9E77387B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6" y="1521252"/>
            <a:ext cx="2652485" cy="28457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A3570-5050-47C4-972C-F7ABB232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32" y="3528342"/>
            <a:ext cx="3400058" cy="22838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760D258-E8F8-45C2-87A1-B5BD8047CA86}"/>
              </a:ext>
            </a:extLst>
          </p:cNvPr>
          <p:cNvSpPr/>
          <p:nvPr/>
        </p:nvSpPr>
        <p:spPr>
          <a:xfrm>
            <a:off x="3909848" y="4743853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A76-B3B4-4163-9197-3CFB7939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– Web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6BC7-6404-4A46-9C61-D0A9A5C7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349425" cy="4050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Benefits of the Web Version</a:t>
            </a:r>
          </a:p>
          <a:p>
            <a:r>
              <a:rPr lang="en-US" dirty="0"/>
              <a:t>Easy to access from any computer</a:t>
            </a:r>
          </a:p>
          <a:p>
            <a:r>
              <a:rPr lang="en-US" dirty="0"/>
              <a:t>Simplified</a:t>
            </a:r>
          </a:p>
          <a:p>
            <a:r>
              <a:rPr lang="en-US" dirty="0"/>
              <a:t>Updates are automatically applied</a:t>
            </a:r>
          </a:p>
          <a:p>
            <a:r>
              <a:rPr lang="en-US" dirty="0"/>
              <a:t>Access to meeting chats, recordings, and attendance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ADCD-A10D-4713-8840-95672727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2088" y="3115520"/>
            <a:ext cx="4811269" cy="27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3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3977-BA53-4445-8066-836D3835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115520"/>
            <a:ext cx="10515600" cy="777859"/>
          </a:xfrm>
        </p:spPr>
        <p:txBody>
          <a:bodyPr>
            <a:normAutofit/>
          </a:bodyPr>
          <a:lstStyle/>
          <a:p>
            <a:r>
              <a:rPr lang="en-US" sz="4800" dirty="0"/>
              <a:t>What Students and Instructors will see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62BAE-9F13-46A0-B642-AF8C6950A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4" y="2975310"/>
            <a:ext cx="5489027" cy="33960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97524-B8FD-4CA1-B95E-9878EB37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" y="1169292"/>
            <a:ext cx="5497397" cy="31819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6CE6F74-1677-4B3C-B89A-9A7EF2AB9358}"/>
              </a:ext>
            </a:extLst>
          </p:cNvPr>
          <p:cNvSpPr/>
          <p:nvPr/>
        </p:nvSpPr>
        <p:spPr>
          <a:xfrm>
            <a:off x="4728267" y="4953875"/>
            <a:ext cx="648677" cy="3829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2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7399-DECA-48A0-B28E-96B6893E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1577"/>
            <a:ext cx="10058400" cy="5537478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7373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E86C-69DF-447E-B636-D67686E7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71354"/>
          </a:xfrm>
        </p:spPr>
        <p:txBody>
          <a:bodyPr>
            <a:normAutofit/>
          </a:bodyPr>
          <a:lstStyle/>
          <a:p>
            <a:r>
              <a:rPr lang="en-US" dirty="0"/>
              <a:t>Teams - Web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7C0B-A137-4B4D-8187-4A5584383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76944"/>
            <a:ext cx="4754880" cy="2364511"/>
          </a:xfrm>
        </p:spPr>
        <p:txBody>
          <a:bodyPr/>
          <a:lstStyle/>
          <a:p>
            <a:r>
              <a:rPr lang="en-US" dirty="0"/>
              <a:t>Custom backgrounds</a:t>
            </a:r>
          </a:p>
          <a:p>
            <a:r>
              <a:rPr lang="en-US" dirty="0"/>
              <a:t>Background blur</a:t>
            </a:r>
          </a:p>
          <a:p>
            <a:r>
              <a:rPr lang="en-US" dirty="0"/>
              <a:t>Breakout Rooms (join only)</a:t>
            </a:r>
          </a:p>
          <a:p>
            <a:r>
              <a:rPr lang="en-US" dirty="0"/>
              <a:t>Live Captions</a:t>
            </a:r>
          </a:p>
          <a:p>
            <a:r>
              <a:rPr lang="en-US" dirty="0"/>
              <a:t>Limited Whiteboard capability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16A7E-EAA0-4AFF-860F-0EB73D2A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576944"/>
            <a:ext cx="4754880" cy="2364511"/>
          </a:xfrm>
        </p:spPr>
        <p:txBody>
          <a:bodyPr/>
          <a:lstStyle/>
          <a:p>
            <a:r>
              <a:rPr lang="en-US" dirty="0"/>
              <a:t>Spotlight</a:t>
            </a:r>
          </a:p>
          <a:p>
            <a:r>
              <a:rPr lang="en-US" dirty="0"/>
              <a:t>Take control (only with PPT)</a:t>
            </a:r>
          </a:p>
          <a:p>
            <a:r>
              <a:rPr lang="en-US" dirty="0"/>
              <a:t>Share system audio</a:t>
            </a:r>
          </a:p>
          <a:p>
            <a:r>
              <a:rPr lang="en-US" dirty="0"/>
              <a:t>Noise Suppression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95A1D-82DC-4271-97B3-9164C6157021}"/>
              </a:ext>
            </a:extLst>
          </p:cNvPr>
          <p:cNvSpPr txBox="1"/>
          <p:nvPr/>
        </p:nvSpPr>
        <p:spPr>
          <a:xfrm>
            <a:off x="1072896" y="1838280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Features not available in the Web Version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069A4-9D24-46A8-B681-26BEF069ABD1}"/>
              </a:ext>
            </a:extLst>
          </p:cNvPr>
          <p:cNvSpPr txBox="1"/>
          <p:nvPr/>
        </p:nvSpPr>
        <p:spPr>
          <a:xfrm>
            <a:off x="1069848" y="5662413"/>
            <a:ext cx="100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Features work best in Chrome or Edge. Some are only available in Edge. </a:t>
            </a:r>
            <a:br>
              <a:rPr lang="en-US" i="1" dirty="0"/>
            </a:br>
            <a:r>
              <a:rPr lang="en-US" i="1" dirty="0"/>
              <a:t>Many are not available in other browsers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7BBDB-8C1D-4EA9-9176-A5B7CD7BE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13477" y="249701"/>
            <a:ext cx="2688105" cy="26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B043-48C9-4D7B-A76C-A0AD2547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– Desktop Version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6FE33-8D50-40CB-A001-1264D88E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desktop application has more features. </a:t>
            </a:r>
          </a:p>
          <a:p>
            <a:r>
              <a:rPr lang="en-US" dirty="0"/>
              <a:t>Add a virtual background</a:t>
            </a:r>
          </a:p>
          <a:p>
            <a:r>
              <a:rPr lang="en-US" dirty="0"/>
              <a:t>Blur your background</a:t>
            </a:r>
          </a:p>
          <a:p>
            <a:r>
              <a:rPr lang="en-US" dirty="0"/>
              <a:t>Create Breakout rooms</a:t>
            </a:r>
          </a:p>
          <a:p>
            <a:r>
              <a:rPr lang="en-US" dirty="0"/>
              <a:t>Can share computer audio (for video/audio on PC)</a:t>
            </a:r>
          </a:p>
          <a:p>
            <a:r>
              <a:rPr lang="en-US" dirty="0"/>
              <a:t>Spotlight a specific speaker (including yourself)</a:t>
            </a:r>
          </a:p>
          <a:p>
            <a:r>
              <a:rPr lang="en-US" dirty="0"/>
              <a:t>Reduce background noise in the audio settings</a:t>
            </a:r>
          </a:p>
          <a:p>
            <a:r>
              <a:rPr lang="en-US" dirty="0"/>
              <a:t>Live captions available in video meetings</a:t>
            </a:r>
          </a:p>
          <a:p>
            <a:r>
              <a:rPr lang="en-US" dirty="0"/>
              <a:t>Transcriptions</a:t>
            </a:r>
          </a:p>
          <a:p>
            <a:r>
              <a:rPr lang="en-US" dirty="0"/>
              <a:t>Attendance report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020C-9AAD-4A39-9FFE-47245EE3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4B0E-548B-4A2E-A895-8F208770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374661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install the Desktop version on your Tech computer or Personal computer.</a:t>
            </a:r>
          </a:p>
          <a:p>
            <a:pPr marL="0" indent="0">
              <a:buNone/>
            </a:pPr>
            <a:r>
              <a:rPr lang="en-US" dirty="0"/>
              <a:t>Tech-Owned Computers should have the software by default.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Personal computer: </a:t>
            </a:r>
          </a:p>
          <a:p>
            <a:r>
              <a:rPr lang="en-US" dirty="0"/>
              <a:t>Go to the web version from Tech Express.</a:t>
            </a:r>
          </a:p>
          <a:p>
            <a:r>
              <a:rPr lang="en-US" dirty="0"/>
              <a:t>Select the </a:t>
            </a:r>
            <a:r>
              <a:rPr lang="en-US" b="1" dirty="0"/>
              <a:t>…</a:t>
            </a:r>
            <a:r>
              <a:rPr lang="en-US" dirty="0"/>
              <a:t> at the top right by Tennessee Tech University</a:t>
            </a:r>
          </a:p>
          <a:p>
            <a:r>
              <a:rPr lang="en-US" dirty="0"/>
              <a:t>Select </a:t>
            </a:r>
            <a:r>
              <a:rPr lang="en-US" b="1" dirty="0"/>
              <a:t>Download the desktop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B125D-5726-4B27-BCC8-543540D5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94" y="3733460"/>
            <a:ext cx="3458058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17C6-7572-430A-B682-09B1BC51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58" y="488973"/>
            <a:ext cx="10058400" cy="1609344"/>
          </a:xfrm>
        </p:spPr>
        <p:txBody>
          <a:bodyPr/>
          <a:lstStyle/>
          <a:p>
            <a:r>
              <a:rPr lang="en-US" dirty="0"/>
              <a:t>Web Version </a:t>
            </a:r>
            <a:br>
              <a:rPr lang="en-US" dirty="0"/>
            </a:br>
            <a:r>
              <a:rPr lang="en-US" dirty="0"/>
              <a:t>vs desktop 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EFC46A-0C41-4BA8-8744-A62A55878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32712"/>
            <a:ext cx="4084043" cy="40394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F93124-CD86-4DE4-B6B2-E6BA86C971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99" y="853964"/>
            <a:ext cx="3797434" cy="53312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70B57-F8A3-45AB-87A0-8FDA3074A446}"/>
              </a:ext>
            </a:extLst>
          </p:cNvPr>
          <p:cNvSpPr txBox="1"/>
          <p:nvPr/>
        </p:nvSpPr>
        <p:spPr>
          <a:xfrm>
            <a:off x="5153891" y="5802869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13FFB-8118-44AC-B1B8-AB234881F3A6}"/>
              </a:ext>
            </a:extLst>
          </p:cNvPr>
          <p:cNvSpPr txBox="1"/>
          <p:nvPr/>
        </p:nvSpPr>
        <p:spPr>
          <a:xfrm>
            <a:off x="7551399" y="488973"/>
            <a:ext cx="19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Desktop Version</a:t>
            </a:r>
          </a:p>
        </p:txBody>
      </p:sp>
    </p:spTree>
    <p:extLst>
      <p:ext uri="{BB962C8B-B14F-4D97-AF65-F5344CB8AC3E}">
        <p14:creationId xmlns:p14="http://schemas.microsoft.com/office/powerpoint/2010/main" val="13915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E86C-69DF-447E-B636-D67686E7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3648"/>
          </a:xfrm>
        </p:spPr>
        <p:txBody>
          <a:bodyPr/>
          <a:lstStyle/>
          <a:p>
            <a:r>
              <a:rPr lang="en-US" dirty="0"/>
              <a:t>Common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7C0B-A137-4B4D-8187-4A5584383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576944"/>
            <a:ext cx="10170807" cy="3796424"/>
          </a:xfrm>
        </p:spPr>
        <p:txBody>
          <a:bodyPr>
            <a:normAutofit/>
          </a:bodyPr>
          <a:lstStyle/>
          <a:p>
            <a:r>
              <a:rPr lang="en-US" dirty="0"/>
              <a:t>Chat (one-on-one or group)</a:t>
            </a:r>
          </a:p>
          <a:p>
            <a:r>
              <a:rPr lang="en-US" dirty="0"/>
              <a:t>Video calls (one-on-one or group)</a:t>
            </a:r>
          </a:p>
          <a:p>
            <a:r>
              <a:rPr lang="en-US" dirty="0"/>
              <a:t>Share screen</a:t>
            </a:r>
          </a:p>
          <a:p>
            <a:r>
              <a:rPr lang="en-US" dirty="0"/>
              <a:t>Breakout Rooms</a:t>
            </a:r>
          </a:p>
          <a:p>
            <a:r>
              <a:rPr lang="en-US" dirty="0"/>
              <a:t>Recording/Transcription</a:t>
            </a:r>
          </a:p>
          <a:p>
            <a:r>
              <a:rPr lang="en-US" dirty="0"/>
              <a:t>Live Captions (individual)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95A1D-82DC-4271-97B3-9164C6157021}"/>
              </a:ext>
            </a:extLst>
          </p:cNvPr>
          <p:cNvSpPr txBox="1"/>
          <p:nvPr/>
        </p:nvSpPr>
        <p:spPr>
          <a:xfrm>
            <a:off x="1072896" y="1838280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These are common features used in Teams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8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A419-C948-4520-9A3F-51C8B277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E291-76B4-4E49-88DC-44214DA90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Chat is text based and is a great for 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Q&amp;A during video meeting</a:t>
            </a:r>
          </a:p>
          <a:p>
            <a:r>
              <a:rPr lang="en-US" dirty="0"/>
              <a:t>Group chats for collaboration</a:t>
            </a:r>
          </a:p>
          <a:p>
            <a:r>
              <a:rPr lang="en-US" dirty="0"/>
              <a:t>Quick messages or conversations</a:t>
            </a:r>
          </a:p>
          <a:p>
            <a:r>
              <a:rPr lang="en-US" dirty="0"/>
              <a:t>Sharing files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64795-FBE8-4DC3-9844-CF53488B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4122" y="101600"/>
            <a:ext cx="4791364" cy="38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8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DD11279AFF744968C7FC5A8ADD9EB" ma:contentTypeVersion="38" ma:contentTypeDescription="Create a new document." ma:contentTypeScope="" ma:versionID="a169d6ffb4572abc7075a4af5f94137d">
  <xsd:schema xmlns:xsd="http://www.w3.org/2001/XMLSchema" xmlns:xs="http://www.w3.org/2001/XMLSchema" xmlns:p="http://schemas.microsoft.com/office/2006/metadata/properties" xmlns:ns1="http://schemas.microsoft.com/sharepoint/v3" xmlns:ns3="555669e9-74f1-45af-9021-c78c6b03dc20" xmlns:ns4="http://schemas.microsoft.com/sharepoint/v3/fields" xmlns:ns5="83ae5fce-c9ad-4431-a718-6e820d93152c" targetNamespace="http://schemas.microsoft.com/office/2006/metadata/properties" ma:root="true" ma:fieldsID="cf26570d8554f2c6e91378eca47d1bb8" ns1:_="" ns3:_="" ns4:_="" ns5:_="">
    <xsd:import namespace="http://schemas.microsoft.com/sharepoint/v3"/>
    <xsd:import namespace="555669e9-74f1-45af-9021-c78c6b03dc20"/>
    <xsd:import namespace="http://schemas.microsoft.com/sharepoint/v3/fields"/>
    <xsd:import namespace="83ae5fce-c9ad-4431-a718-6e820d9315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_Version" minOccurs="0"/>
                <xsd:element ref="ns3:SharingHintHash" minOccurs="0"/>
                <xsd:element ref="ns3:SharedWithDetails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1:_ip_UnifiedCompliancePolicyProperties" minOccurs="0"/>
                <xsd:element ref="ns1:_ip_UnifiedCompliancePolicyUIAction" minOccurs="0"/>
                <xsd:element ref="ns5:MediaLengthInSeconds" minOccurs="0"/>
                <xsd:element ref="ns5:NotebookType" minOccurs="0"/>
                <xsd:element ref="ns5:FolderType" minOccurs="0"/>
                <xsd:element ref="ns5:CultureName" minOccurs="0"/>
                <xsd:element ref="ns5:AppVersion" minOccurs="0"/>
                <xsd:element ref="ns5:TeamsChannelId" minOccurs="0"/>
                <xsd:element ref="ns5:Owner" minOccurs="0"/>
                <xsd:element ref="ns5:Math_Settings" minOccurs="0"/>
                <xsd:element ref="ns5:DefaultSectionNames" minOccurs="0"/>
                <xsd:element ref="ns5:Templates" minOccurs="0"/>
                <xsd:element ref="ns5:Leaders" minOccurs="0"/>
                <xsd:element ref="ns5:Members" minOccurs="0"/>
                <xsd:element ref="ns5:Member_Groups" minOccurs="0"/>
                <xsd:element ref="ns5:Distribution_Groups" minOccurs="0"/>
                <xsd:element ref="ns5:LMS_Mappings" minOccurs="0"/>
                <xsd:element ref="ns5:Invited_Leaders" minOccurs="0"/>
                <xsd:element ref="ns5:Invited_Members" minOccurs="0"/>
                <xsd:element ref="ns5:Self_Registration_Enabled" minOccurs="0"/>
                <xsd:element ref="ns5:Has_Leaders_Only_SectionGroup" minOccurs="0"/>
                <xsd:element ref="ns5:Is_Collaboration_Space_Locked" minOccurs="0"/>
                <xsd:element ref="ns5:IsNotebookLocked" minOccurs="0"/>
                <xsd:element ref="ns5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669e9-74f1-45af-9021-c78c6b03dc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9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e5fce-c9ad-4431-a718-6e820d931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NotebookType" ma:index="25" nillable="true" ma:displayName="Notebook Type" ma:internalName="NotebookType">
      <xsd:simpleType>
        <xsd:restriction base="dms:Text"/>
      </xsd:simpleType>
    </xsd:element>
    <xsd:element name="FolderType" ma:index="26" nillable="true" ma:displayName="Folder Type" ma:internalName="FolderType">
      <xsd:simpleType>
        <xsd:restriction base="dms:Text"/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AppVersion" ma:index="28" nillable="true" ma:displayName="App Version" ma:internalName="AppVersion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Owner" ma:index="3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DefaultSectionNames" ma:index="3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1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3" nillable="true" ma:displayName="Is Collaboration Space Locked" ma:internalName="Is_Collaboration_Space_Locked">
      <xsd:simpleType>
        <xsd:restriction base="dms:Boolean"/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nvited_Members xmlns="83ae5fce-c9ad-4431-a718-6e820d93152c" xsi:nil="true"/>
    <_Version xmlns="http://schemas.microsoft.com/sharepoint/v3/fields" xsi:nil="true"/>
    <Self_Registration_Enabled xmlns="83ae5fce-c9ad-4431-a718-6e820d93152c" xsi:nil="true"/>
    <CultureName xmlns="83ae5fce-c9ad-4431-a718-6e820d93152c" xsi:nil="true"/>
    <Member_Groups xmlns="83ae5fce-c9ad-4431-a718-6e820d93152c">
      <UserInfo>
        <DisplayName/>
        <AccountId xsi:nil="true"/>
        <AccountType/>
      </UserInfo>
    </Member_Groups>
    <AppVersion xmlns="83ae5fce-c9ad-4431-a718-6e820d93152c" xsi:nil="true"/>
    <Is_Collaboration_Space_Locked xmlns="83ae5fce-c9ad-4431-a718-6e820d93152c" xsi:nil="true"/>
    <_ip_UnifiedCompliancePolicyProperties xmlns="http://schemas.microsoft.com/sharepoint/v3" xsi:nil="true"/>
    <Math_Settings xmlns="83ae5fce-c9ad-4431-a718-6e820d93152c" xsi:nil="true"/>
    <Members xmlns="83ae5fce-c9ad-4431-a718-6e820d93152c">
      <UserInfo>
        <DisplayName/>
        <AccountId xsi:nil="true"/>
        <AccountType/>
      </UserInfo>
    </Members>
    <Has_Leaders_Only_SectionGroup xmlns="83ae5fce-c9ad-4431-a718-6e820d93152c" xsi:nil="true"/>
    <LMS_Mappings xmlns="83ae5fce-c9ad-4431-a718-6e820d93152c" xsi:nil="true"/>
    <IsNotebookLocked xmlns="83ae5fce-c9ad-4431-a718-6e820d93152c" xsi:nil="true"/>
    <Teams_Channel_Section_Location xmlns="83ae5fce-c9ad-4431-a718-6e820d93152c" xsi:nil="true"/>
    <Owner xmlns="83ae5fce-c9ad-4431-a718-6e820d93152c">
      <UserInfo>
        <DisplayName/>
        <AccountId xsi:nil="true"/>
        <AccountType/>
      </UserInfo>
    </Owner>
    <Distribution_Groups xmlns="83ae5fce-c9ad-4431-a718-6e820d93152c" xsi:nil="true"/>
    <TeamsChannelId xmlns="83ae5fce-c9ad-4431-a718-6e820d93152c" xsi:nil="true"/>
    <Invited_Leaders xmlns="83ae5fce-c9ad-4431-a718-6e820d93152c" xsi:nil="true"/>
    <DefaultSectionNames xmlns="83ae5fce-c9ad-4431-a718-6e820d93152c" xsi:nil="true"/>
    <Templates xmlns="83ae5fce-c9ad-4431-a718-6e820d93152c" xsi:nil="true"/>
    <NotebookType xmlns="83ae5fce-c9ad-4431-a718-6e820d93152c" xsi:nil="true"/>
    <FolderType xmlns="83ae5fce-c9ad-4431-a718-6e820d93152c" xsi:nil="true"/>
    <Leaders xmlns="83ae5fce-c9ad-4431-a718-6e820d93152c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1A5B2469-9527-43CB-897A-823E5978B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5669e9-74f1-45af-9021-c78c6b03dc20"/>
    <ds:schemaRef ds:uri="http://schemas.microsoft.com/sharepoint/v3/fields"/>
    <ds:schemaRef ds:uri="83ae5fce-c9ad-4431-a718-6e820d931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428A6D-2E4C-4DA4-A257-44FD1DCDE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5AD16B-2195-4761-B086-9B7D8AE974F5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555669e9-74f1-45af-9021-c78c6b03dc20"/>
    <ds:schemaRef ds:uri="http://schemas.microsoft.com/office/2006/documentManagement/types"/>
    <ds:schemaRef ds:uri="http://schemas.microsoft.com/sharepoint/v3"/>
    <ds:schemaRef ds:uri="83ae5fce-c9ad-4431-a718-6e820d93152c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568</TotalTime>
  <Words>1035</Words>
  <Application>Microsoft Office PowerPoint</Application>
  <PresentationFormat>Widescreen</PresentationFormat>
  <Paragraphs>206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Rockwell</vt:lpstr>
      <vt:lpstr>Rockwell Condensed</vt:lpstr>
      <vt:lpstr>Wingdings</vt:lpstr>
      <vt:lpstr>Wood Type</vt:lpstr>
      <vt:lpstr>Implementing Teams in iLearn</vt:lpstr>
      <vt:lpstr>Accessing teams</vt:lpstr>
      <vt:lpstr>Teams – Web Version</vt:lpstr>
      <vt:lpstr>Teams - Web version</vt:lpstr>
      <vt:lpstr>Teams – Desktop Version</vt:lpstr>
      <vt:lpstr>Download and Install Teams</vt:lpstr>
      <vt:lpstr>Web Version  vs desktop application</vt:lpstr>
      <vt:lpstr>Common features</vt:lpstr>
      <vt:lpstr>Chat</vt:lpstr>
      <vt:lpstr>Video Calls and meetings</vt:lpstr>
      <vt:lpstr>Share Screen</vt:lpstr>
      <vt:lpstr>Share Screen</vt:lpstr>
      <vt:lpstr>Breakout rooms</vt:lpstr>
      <vt:lpstr>Breakout Rooms</vt:lpstr>
      <vt:lpstr>Recording and Transcription</vt:lpstr>
      <vt:lpstr>Recording and Transcription</vt:lpstr>
      <vt:lpstr>Recording and  transcription</vt:lpstr>
      <vt:lpstr>Live Captions</vt:lpstr>
      <vt:lpstr>Common reasons for using Teams in iLearn </vt:lpstr>
      <vt:lpstr>Methods for Implementing Teams</vt:lpstr>
      <vt:lpstr>How to create a meeting link</vt:lpstr>
      <vt:lpstr>How to create a meeting link</vt:lpstr>
      <vt:lpstr>How to Create a Meeting Link</vt:lpstr>
      <vt:lpstr>Using meeting links in iLearn</vt:lpstr>
      <vt:lpstr>Teams Links in Discussions</vt:lpstr>
      <vt:lpstr>How to create a team through iLearn integration</vt:lpstr>
      <vt:lpstr>Step 1 Set MS-Teams Homepage</vt:lpstr>
      <vt:lpstr>Step 2 Create a Course Team</vt:lpstr>
      <vt:lpstr>Step 3 Open Your Course Team</vt:lpstr>
      <vt:lpstr>What Students and Instructors will see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Teams in iLearn</dc:title>
  <dc:creator>Norman, Kelvin</dc:creator>
  <cp:lastModifiedBy>Neal, Lauren</cp:lastModifiedBy>
  <cp:revision>65</cp:revision>
  <dcterms:created xsi:type="dcterms:W3CDTF">2022-01-20T21:18:44Z</dcterms:created>
  <dcterms:modified xsi:type="dcterms:W3CDTF">2022-01-25T15:14:01Z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0x01010091EDD11279AFF744968C7FC5A8ADD9EB</vt:lpwstr>
  </property>
</Properties>
</file>