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sldIdLst>
    <p:sldId id="285" r:id="rId2"/>
    <p:sldId id="259" r:id="rId3"/>
    <p:sldId id="260" r:id="rId4"/>
    <p:sldId id="262" r:id="rId5"/>
    <p:sldId id="265" r:id="rId6"/>
    <p:sldId id="264" r:id="rId7"/>
    <p:sldId id="286" r:id="rId8"/>
    <p:sldId id="270" r:id="rId9"/>
    <p:sldId id="271" r:id="rId10"/>
    <p:sldId id="272" r:id="rId11"/>
    <p:sldId id="273" r:id="rId12"/>
    <p:sldId id="267" r:id="rId13"/>
    <p:sldId id="276" r:id="rId14"/>
    <p:sldId id="277" r:id="rId15"/>
    <p:sldId id="278" r:id="rId16"/>
    <p:sldId id="279" r:id="rId17"/>
    <p:sldId id="280" r:id="rId18"/>
    <p:sldId id="275" r:id="rId19"/>
    <p:sldId id="282" r:id="rId20"/>
    <p:sldId id="281" r:id="rId21"/>
    <p:sldId id="284" r:id="rId22"/>
    <p:sldId id="283" r:id="rId23"/>
    <p:sldId id="258" r:id="rId24"/>
  </p:sldIdLst>
  <p:sldSz cx="12192000" cy="6858000"/>
  <p:notesSz cx="6858000" cy="9144000"/>
  <p:embeddedFontLst>
    <p:embeddedFont>
      <p:font typeface="Libre Franklin" pitchFamily="2" charset="77"/>
      <p:regular r:id="rId26"/>
      <p:bold r:id="rId27"/>
      <p:italic r:id="rId28"/>
      <p:boldItalic r:id="rId29"/>
    </p:embeddedFont>
    <p:embeddedFont>
      <p:font typeface="Libre Franklin Light" pitchFamily="2" charset="77"/>
      <p:regular r:id="rId30"/>
      <p:italic r:id="rId31"/>
    </p:embeddedFont>
    <p:embeddedFont>
      <p:font typeface="Libre Franklin Medium" pitchFamily="2" charset="77"/>
      <p:regular r:id="rId32"/>
      <p:italic r:id="rId33"/>
    </p:embeddedFont>
    <p:embeddedFont>
      <p:font typeface="Libre Franklin SemiBold" pitchFamily="2" charset="77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C3CC"/>
    <a:srgbClr val="C9A040"/>
    <a:srgbClr val="C7E4E4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7"/>
    <p:restoredTop sz="86436"/>
  </p:normalViewPr>
  <p:slideViewPr>
    <p:cSldViewPr snapToGrid="0">
      <p:cViewPr varScale="1">
        <p:scale>
          <a:sx n="78" d="100"/>
          <a:sy n="78" d="100"/>
        </p:scale>
        <p:origin x="168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50-4240-B858-9E2E36B76C88}"/>
              </c:ext>
            </c:extLst>
          </c:dPt>
          <c:dPt>
            <c:idx val="1"/>
            <c:bubble3D val="0"/>
            <c:spPr>
              <a:solidFill>
                <a:schemeClr val="bg1">
                  <a:alpha val="38462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50-4240-B858-9E2E36B76C88}"/>
              </c:ext>
            </c:extLst>
          </c:dPt>
          <c:dPt>
            <c:idx val="2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50-4240-B858-9E2E36B76C88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50-4240-B858-9E2E36B76C8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50-4240-B858-9E2E36B76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57-CD45-84A2-6A1983656E73}"/>
              </c:ext>
            </c:extLst>
          </c:dPt>
          <c:dPt>
            <c:idx val="1"/>
            <c:bubble3D val="0"/>
            <c:spPr>
              <a:solidFill>
                <a:schemeClr val="bg1">
                  <a:alpha val="38462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57-CD45-84A2-6A1983656E73}"/>
              </c:ext>
            </c:extLst>
          </c:dPt>
          <c:dPt>
            <c:idx val="2"/>
            <c:bubble3D val="0"/>
            <c:spPr>
              <a:solidFill>
                <a:schemeClr val="bg1">
                  <a:alpha val="7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57-CD45-84A2-6A1983656E7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57-CD45-84A2-6A1983656E7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57-CD45-84A2-6A1983656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8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9CA9-E88A-B142-AB6C-EDA44DBF7463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D2AE2-7C50-A447-A44B-202E522C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2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quote from a statistician prof at Yale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1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2 key types of white space: line spacing and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84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F9722-6FFB-06C5-87AF-979647A9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6320C-FCC7-55EC-8E81-4B50835BF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C28275-8019-8A9B-A75E-7F0202C6D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 white space is the space between smaller elements like letters and grids. This is typically used to increase legibility.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D7741-0103-85C3-1535-0953CE0C9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BE113-8BEA-0BE2-BCB3-0613EDF88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9A02F-9C6D-C724-DBA4-36C3DFE28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F5DF51-3C5A-705C-4390-A9F418575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Macro white space is the area around larger elements like website sections and design margins. This white space lets the eye know where to go next.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81E1D-356F-C303-C655-D3408B84A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75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5CDF9-85BC-8322-65BC-46E8888CA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5B696C-E96A-6343-E274-E0FFC3BE2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938AD-FC09-D974-EF40-9CF28254E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Macro white space is the area around larger elements like website sections and design margins. This white space lets the eye know where to go next.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39FE2-086F-0259-2E4A-C3659DED9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3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DCF31-A951-D823-3465-46162A3F6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377307-B01C-29B7-32AB-18AD75DEA8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C8727-B46D-5606-7AE4-A4135D23D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46124-3985-DBFF-17A0-52B9E16D0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3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 space increases comprehension by up to 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61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75792-A7A0-037C-739F-663501D83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AFB4A-ADBB-501B-D9F6-BF4BFB3BF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21CB40-B19B-3C41-9FE0-9A9EDCECE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Related data should live together. It sounds obvious, but proximity is one of the most powerful principles that can override other aspects of design.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EEE77-9350-DC1B-7636-28EC10AE4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81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3A228-3466-6B51-C2D5-F28E1EE6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2BBE0-3058-65F5-4266-1C8BAD604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C8C94-8DEC-89EF-A69C-6BDC9ADE2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though the 2 colors and shapes have been mixed, we still see them grouped by location rather than by shape or color.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7A9C-E1BD-84BE-B5D5-B1A4F4EBF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16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A48E2-C8E2-F0AC-7921-2708C98C2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EB02E0-7036-10A8-3DDA-C5AECBCBB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BBB23-BD8A-E06E-E3C0-177B81516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Sometimes, space is limited and you need to show all of the data. You can help your viewer by using visual boundaries to create the impression of </a:t>
            </a:r>
            <a:r>
              <a:rPr lang="en-US" dirty="0" err="1"/>
              <a:t>promixity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6EB94-7818-80F5-2108-05397CE36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1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59B1D-AD64-7224-4336-EF7C72F86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3C7F50-4C91-9FA7-0B79-757B79447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1B7A81-C7C0-085F-AC8F-FA921579D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just these ideas from our toolkit can change how your pitch decks and data are received.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FC7E0-193B-3130-38C1-159690D498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0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10 years ago, companies poured resources into R&amp;D just for investors to spend an average of 3m 44s on their decks. Today, that average is down to 1m 56s.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0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 pitch deck is just the beginning.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visualization is more important than ever. People judge design within 50ms.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6722F-7679-39F8-3B98-4518CFAC4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AF05DE-2B5F-6612-0E47-BBE627DDC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A4378-3923-7991-1A9A-6A3B621B80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your content is displayed has an impact on whether people are interested in it or not. And that has an impact on whether they understand </a:t>
            </a:r>
            <a:r>
              <a:rPr lang="en-US" dirty="0" err="1"/>
              <a:t>ig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C820A-A874-95FC-06FF-D8DEC11D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89347-077E-044F-F102-240409BC5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238F8-E0B0-2613-D2B9-1D87D24C6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26638E-6AE9-F076-88CB-22A3D6986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tons of tools that can be used to create more effective visuals, but 3 critical tools are hierarchy, white space, and proximity.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6B00E-732B-0C1D-07DC-6314A5ECA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2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size of objects or text implies significance and draws the eye before running off to other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Contrast increases the difference between things.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3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Spacing uses distance to show importance. More spacing around an individual item increases significance while less spacing creates a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White space lets information breathe. There are 2 types of white space: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D2AE2-7C50-A447-A44B-202E522C18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7D96-10BA-FF18-8C2E-3BD83DA83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7DA60-67A6-C029-B7A4-852B7938C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E20A9-731E-A113-E07C-EF2648B34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2F7DF-62C9-0F87-8D9F-FBCE640E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86D27-0667-0AAD-F5DE-41C3A55A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B8D2-61B1-A752-536E-4F3A0410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F4F2B-4F77-3C24-8445-2A32CE652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C507C-35B6-A946-483E-BF9A942C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AF143-8812-3C0F-F0C1-1B4683C9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28436-76DC-4599-B8BC-07464218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2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3059C-5E48-8D1A-87DA-011058935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25B68-1A90-FA10-1801-2198C6CD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7B8A9-F385-75C7-5243-2D5990A3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4B180-EAE6-0C5A-562C-264F3F27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CB4F1-19FD-C3EB-04E1-E7B24E65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1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2CF0-4DF1-DE1F-0252-BD888171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931FD-BEEA-D09D-1E9D-80A3378DC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88B-B443-B123-93A4-A37E531C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55C2EA-ABA4-46A5-7CF4-6FB9742DE6D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973583" y="6002818"/>
            <a:ext cx="216215" cy="1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F2324-2E3E-F0FE-E2EC-093AF336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59A01-5938-93EB-93F0-1E8A2BD8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F9FE-2024-1FCD-2AE5-28EF32E1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7C359-3129-3612-0C39-E80056CF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98FFB-365C-C3EB-7778-060EDDCF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4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2C7C-7594-7323-C66B-C0BA7ECD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07BC-BB89-01CE-E870-5CBAC2F461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727A9-6F07-8200-30AD-2585C1C1D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9770A-AE50-FA8C-DC4A-99678AA5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BFBCF-19FD-261C-8055-ECD28B39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FF090-5F90-C39D-18A8-04923D42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6B1E-1F66-7DAD-E6CA-B5A0DB21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4EE17-AC9E-9FC6-5E27-35A3D6CBE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E015-95DA-B201-1600-680B43101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1CE26-1B63-D320-7832-659CFC7E1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D771C-F13F-BED6-98A6-AFCD3AF99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1EF30-11CA-0BAC-EFE2-058D70A5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BC4C9E-68FA-F48D-A499-B161CCB7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5AFD8-D8AC-A563-F190-B5D3E0D1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35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4ABB9-B9D0-C1F9-E87E-E7EBEB95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D4924-574D-6F66-4ED1-9B1DA611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D1C3E-9DDA-E339-A610-C22FB216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F651D-46BF-8497-34A9-DC0B78FE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37234-77F1-C608-F7AB-CDE29EBA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719FB-F466-D669-B5D5-B6A5616A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66292-736F-5929-5446-A48826DC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1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44F0-204A-7856-33D7-B00BAB6F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2BBF9-66ED-C367-5C5D-26C41E50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1D897-76A6-375F-69D2-92905AA9D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609BC-12A6-9E15-427F-C5C51632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E2947-632F-1943-A415-99C012DE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BA354-E87C-6BEF-CA86-28A86E3A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EE46-42F5-2E9C-9376-E321848A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A414CB-DD56-46E2-6B7F-6792AFBB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37B14-2788-E001-EC2F-90F17247F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8330-C0FE-A508-EE26-4273AD5A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5D69B-D209-2C93-71A1-249EE116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D4671-1792-3456-4149-6F0D4BE6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D15D5-3CE3-63B1-C273-55107AC4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C900D-90C6-CB86-B9BE-BC1EA3ADE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E1EBF-2CA7-E7BA-4F79-A9AF4F2F0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A038A4-61EF-BE44-A1B3-F3AFBD5ECEB8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B34FB-90FF-3EAB-FC1B-7C625708C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70F7A-B9A5-C532-9466-B513DD6EB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C5D898-2AB3-0B4C-982B-67743FE02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DBE6361-51CB-8CDC-2137-C3A7C809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484583" y="44117"/>
            <a:ext cx="1222834" cy="60639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7BB320-B66D-68F8-8705-CDDB9E5D1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256421"/>
            <a:ext cx="12192000" cy="601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8B385-67D2-43A2-6E75-FBFDDDE4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6951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47DA9-23D4-9986-98E9-777071A57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E4D008-C447-1F6A-6906-BA43D878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6BB71-EDDC-0260-D36D-867E53D85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004" y="1332810"/>
            <a:ext cx="148951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39967"/>
                  </a:schemeClr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Size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39967"/>
                  </a:schemeClr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141013-6F66-2C81-2567-02524CC37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2847722"/>
            <a:ext cx="2502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>
                <a:solidFill>
                  <a:schemeClr val="bg1">
                    <a:alpha val="39967"/>
                  </a:schemeClr>
                </a:solidFill>
                <a:latin typeface="Libre Franklin Light" pitchFamily="2" charset="77"/>
              </a:rPr>
              <a:t>Contrast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65FF5-E830-AB31-FB1A-60E6C1E2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4362634"/>
            <a:ext cx="2303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>
                <a:latin typeface="Libre Franklin Light" pitchFamily="2" charset="77"/>
              </a:rPr>
              <a:t>Spacing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6011F-22CF-2896-4C31-2D9363C7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455449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ibre Franklin SemiBold" pitchFamily="2" charset="77"/>
              </a:rPr>
              <a:t>Acting as a North Star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5405D-F5F7-34F3-B117-E5F3AACE9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36677" y="805088"/>
            <a:ext cx="4671955" cy="197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spc="3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178DD7-815F-0E85-8259-89EFA1966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2947243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2000" b="1" dirty="0">
                <a:latin typeface="Libre Franklin SemiBold" pitchFamily="2" charset="77"/>
              </a:rPr>
              <a:t>Inspiring your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9B895-B4F9-9D5B-FD5F-E55DB59A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54587" y="3318053"/>
            <a:ext cx="4493129" cy="315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400" spc="3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2394865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30384-C808-5151-7C5D-18199600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FC5B35-2F8F-0F57-4ADD-95F866CAA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DAA43-AFA7-9C85-A8E0-DE3005DF6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004" y="1987492"/>
            <a:ext cx="4030511" cy="2800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People having to search for information is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9A040"/>
                </a:solidFill>
                <a:effectLst/>
                <a:uLnTx/>
                <a:uFillTx/>
                <a:latin typeface="Libre Franklin Medium" pitchFamily="2" charset="77"/>
                <a:ea typeface="+mn-ea"/>
                <a:cs typeface="+mn-cs"/>
              </a:rPr>
              <a:t>lost time.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737C9F-1EE8-512C-F617-3AB4ED0E0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7240" y="1743726"/>
            <a:ext cx="37355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169B8B-69A7-AA50-B28B-C77A06815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7240" y="5062107"/>
            <a:ext cx="37355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472095-2157-A218-BD6F-E8A282055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5282811"/>
            <a:ext cx="403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ibre Franklin Light" pitchFamily="2" charset="77"/>
              </a:rPr>
              <a:t>Hierarchy is the guide.</a:t>
            </a:r>
            <a:endParaRPr lang="en-US" sz="2800" dirty="0">
              <a:solidFill>
                <a:srgbClr val="C9A040"/>
              </a:solidFill>
              <a:latin typeface="Libre Franklin 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E2B0A-6BEC-07D4-CED2-409102142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455449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ibre Franklin SemiBold" pitchFamily="2" charset="77"/>
              </a:rPr>
              <a:t>Acting as a North Star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6F21DC-446D-C979-ED5C-A83818DC7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36677" y="805088"/>
            <a:ext cx="4671955" cy="197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spc="3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27267-0FCE-4E1D-EFEC-21394F56F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2947243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2000" b="1" dirty="0">
                <a:latin typeface="Libre Franklin SemiBold" pitchFamily="2" charset="77"/>
              </a:rPr>
              <a:t>Inspiring your team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1FD6E-6D11-3970-E771-D5D1A1AE8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54587" y="3318053"/>
            <a:ext cx="4493129" cy="3157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400" spc="3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136306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0605A-0893-7674-8568-1EA3091DC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8E0620-DF5C-B3B2-CDBD-4B80AB2B9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FEE89-8E49-2CE7-28FE-BEB2EFB1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09683" y="2666721"/>
            <a:ext cx="657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White space lets information</a:t>
            </a:r>
            <a:endParaRPr lang="en-US" sz="3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D96B9F-8D37-496B-72BF-5F31587E1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21367" y="3313052"/>
            <a:ext cx="4349269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BREATHE</a:t>
            </a:r>
            <a:endParaRPr kumimoji="0" lang="en-US" sz="6000" b="0" i="1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7861E9-2275-EBC7-FD52-9065228FF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382316" y="3313052"/>
            <a:ext cx="1764655" cy="0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66F845-5E12-51FD-F841-89A33484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45028" y="3313052"/>
            <a:ext cx="1764655" cy="0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B48366-1E24-CE82-BA69-AA14B950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6000" y="1077851"/>
            <a:ext cx="0" cy="1433119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7AFCEE-1C5A-A716-9A74-0B17F8C95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4328715"/>
            <a:ext cx="0" cy="1433119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82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3888 L 0 4.07407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3.75E-6 1.85185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3472 L -3.75E-6 1.85185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05E93D-358C-4856-513E-8104F0E1A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4747BF-575F-99B0-52E0-476479D1BE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4925" y="1988320"/>
            <a:ext cx="4822154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BREATHE</a:t>
            </a: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.</a:t>
            </a: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 </a:t>
            </a:r>
            <a:endParaRPr kumimoji="0" lang="en-US" sz="6000" b="0" i="1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36D60-FFB6-BC08-8AE3-3F266BD438B3}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A9C47-5C6B-3337-6003-B58400B556DB}"/>
              </a:ext>
            </a:extLst>
          </p:cNvPr>
          <p:cNvSpPr txBox="1"/>
          <p:nvPr/>
        </p:nvSpPr>
        <p:spPr>
          <a:xfrm>
            <a:off x="2809683" y="1341989"/>
            <a:ext cx="6572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White space lets information</a:t>
            </a:r>
            <a:endParaRPr lang="en-US" sz="3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936FB2-7D1B-2281-0C23-0E7B0A08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2384309" y="3313052"/>
            <a:ext cx="1764655" cy="0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40F705-103B-9C29-D973-55EF2E2E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-2008723" y="3313052"/>
            <a:ext cx="1764655" cy="0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0C4587-6D67-C397-4C53-C35AFBE57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6000" y="-1613590"/>
            <a:ext cx="0" cy="1433119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1D7814-B32A-1C67-B2CB-2850286FF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3313052"/>
            <a:ext cx="0" cy="2448782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F70B79-F151-1A80-F2D9-F57081679297}"/>
              </a:ext>
            </a:extLst>
          </p:cNvPr>
          <p:cNvSpPr txBox="1"/>
          <p:nvPr/>
        </p:nvSpPr>
        <p:spPr>
          <a:xfrm>
            <a:off x="1069675" y="4099994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Line spacing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B73E2-73E8-F276-5BC6-4B6CC9FD848E}"/>
              </a:ext>
            </a:extLst>
          </p:cNvPr>
          <p:cNvSpPr txBox="1"/>
          <p:nvPr/>
        </p:nvSpPr>
        <p:spPr>
          <a:xfrm>
            <a:off x="7470475" y="4099994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1882548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0.02013 L -2.5E-6 4.8148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0.02013 L -2.5E-6 4.81481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C38602-FDDE-7802-3C4A-5C8AD6BB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B1100A3-8E88-3760-FA24-E285319E5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6446" y="5089449"/>
            <a:ext cx="1406770" cy="480399"/>
          </a:xfrm>
          <a:prstGeom prst="roundRect">
            <a:avLst>
              <a:gd name="adj" fmla="val 50000"/>
            </a:avLst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6C1BC-723E-8399-11A1-CB71797D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9628D1-4280-54F0-7D3F-35C7F0720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6858000"/>
            <a:ext cx="0" cy="2448782"/>
          </a:xfrm>
          <a:prstGeom prst="straightConnector1">
            <a:avLst/>
          </a:prstGeom>
          <a:ln w="19050">
            <a:solidFill>
              <a:schemeClr val="bg1">
                <a:alpha val="49988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09170D-66F6-A455-BA40-E05D1D798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5611" y="1523404"/>
            <a:ext cx="353683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Line spacing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DF3B4EC-3919-EE78-916B-2C6BB4E1E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70475" y="1523403"/>
            <a:ext cx="353683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AC3CC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Layout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9C8524-2FA5-8E1B-4781-CE5BC584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9675" y="3432573"/>
            <a:ext cx="41222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Our intimate knowledge of the medical industry translates into an ability to quickly become engrossed in the problems our clients are solving and deliver clear, compelling marketing solutions.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81D8D7-6CC4-1058-EC6E-3EE5A3EB1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4224" y="1739590"/>
            <a:ext cx="0" cy="430437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2EB0EE6-D2CA-208F-2AFB-A88026567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9675" y="3004290"/>
            <a:ext cx="41222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ibre Franklin Medium" pitchFamily="2" charset="77"/>
              </a:rPr>
              <a:t>Alluvia Studio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39CB8F-A790-C741-CDFB-F1312C5BD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9675" y="5089449"/>
            <a:ext cx="1623348" cy="48039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Libre Franklin Medium" pitchFamily="2" charset="77"/>
              </a:rPr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181174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8.33333E-7 3.33333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3.125E-6 -3.33333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" grpId="0"/>
      <p:bldP spid="11" grpId="1"/>
      <p:bldP spid="15" grpId="0"/>
      <p:bldP spid="15" grpId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4D14CD-27BE-7E4B-97EF-735166BAC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204235D-1AE5-9D0F-462F-2FB70016D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6446" y="5587685"/>
            <a:ext cx="1758462" cy="480399"/>
          </a:xfrm>
          <a:prstGeom prst="roundRect">
            <a:avLst>
              <a:gd name="adj" fmla="val 50000"/>
            </a:avLst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68D894-DE47-D893-1BE5-1CDF41ABE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FB2322-BE9D-E9D3-EE4F-F5D01F82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5611" y="1523404"/>
            <a:ext cx="353683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Line spacing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18AD220-559F-45C8-6427-E3DA2AA13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70475" y="1523403"/>
            <a:ext cx="353683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AC3CC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Layout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..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F65F54-FAF9-5984-68C2-3767BDAB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4224" y="1739590"/>
            <a:ext cx="0" cy="430437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803A88-D439-9B64-AA1D-34072DEFF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9675" y="3432573"/>
            <a:ext cx="412228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Our intimate knowledge of the medical industry translates into an ability to quickly become engrossed in the problems our clients are solving and deliver clear, compelling marketing solutions.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536E1-C919-EB60-5FAA-C7BD2962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9675" y="2866818"/>
            <a:ext cx="41222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ibre Franklin Medium" pitchFamily="2" charset="77"/>
              </a:rPr>
              <a:t>Alluvia Studio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967FD-DB66-8357-1412-D8B18A02A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3516" y="5590533"/>
            <a:ext cx="1580152" cy="48039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Libre Franklin Medium" pitchFamily="2" charset="77"/>
              </a:rPr>
              <a:t>Learn more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867E72-77EB-82AA-71A3-2606CC4B9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1084" y="2614191"/>
            <a:ext cx="3395612" cy="3044147"/>
          </a:xfrm>
          <a:prstGeom prst="roundRect">
            <a:avLst>
              <a:gd name="adj" fmla="val 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C59FE7-31E7-2EB4-7F1A-262AE6BEE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70381" y="2728086"/>
            <a:ext cx="1594532" cy="1307365"/>
          </a:xfrm>
          <a:prstGeom prst="roundRect">
            <a:avLst>
              <a:gd name="adj" fmla="val 1030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F57CB9-D7DF-0E47-BF8D-054CB9F95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4210" y="2728086"/>
            <a:ext cx="136782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20956E-B569-9BA7-E7E6-25F31F4D1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4210" y="2924569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6EA0F0-E8DD-FC9D-CC40-F4F5EC268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4210" y="3113494"/>
            <a:ext cx="136782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02A021-1EAE-C158-5E75-E721B06A5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4210" y="3294863"/>
            <a:ext cx="1187163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85804A-D150-D9E4-5D9A-D06F069CE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4210" y="3483789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1BFB85-9241-783B-99B7-53DB404C6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4211" y="3680271"/>
            <a:ext cx="798944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5D8D8-B559-B5F7-29C6-5916B2FFA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8903" y="4176619"/>
            <a:ext cx="2172019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F6E558-D880-ABF5-B887-9D53D5EBE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7281" y="4436908"/>
            <a:ext cx="1555263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C952E95-3304-462A-5799-1322AF250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7436" y="4716987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4544834-7706-4D62-4B2F-97DC0C329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82667" y="4716987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9741D6F-D624-E47C-1E6E-674137C5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7898" y="4716987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5F57CDF-D9DC-BE2F-FBD0-39BB518B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3128" y="4716987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15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2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520"/>
                                  </p:stCondLst>
                                  <p:childTnLst>
                                    <p:animScale>
                                      <p:cBhvr>
                                        <p:cTn id="23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decel="50000" fill="hold" grpId="2" nodeType="withEffect">
                                  <p:stCondLst>
                                    <p:cond delay="52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4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540"/>
                                  </p:stCondLst>
                                  <p:childTnLst>
                                    <p:animScale>
                                      <p:cBhvr>
                                        <p:cTn id="30" dur="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50000" fill="hold" grpId="2" nodeType="withEffect">
                                  <p:stCondLst>
                                    <p:cond delay="54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6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560"/>
                                  </p:stCondLst>
                                  <p:childTnLst>
                                    <p:animScale>
                                      <p:cBhvr>
                                        <p:cTn id="37" dur="1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decel="50000" fill="hold" grpId="2" nodeType="withEffect">
                                  <p:stCondLst>
                                    <p:cond delay="56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580"/>
                                  </p:stCondLst>
                                  <p:childTnLst>
                                    <p:animScale>
                                      <p:cBhvr>
                                        <p:cTn id="44" dur="1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decel="50000" fill="hold" grpId="2" nodeType="withEffect">
                                  <p:stCondLst>
                                    <p:cond delay="58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1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2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620"/>
                                  </p:stCondLst>
                                  <p:childTnLst>
                                    <p:animScale>
                                      <p:cBhvr>
                                        <p:cTn id="58" dur="1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decel="50000" fill="hold" grpId="2" nodeType="withEffect">
                                  <p:stCondLst>
                                    <p:cond delay="62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64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640"/>
                                  </p:stCondLst>
                                  <p:childTnLst>
                                    <p:animScale>
                                      <p:cBhvr>
                                        <p:cTn id="65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decel="50000" fill="hold" grpId="2" nodeType="withEffect">
                                  <p:stCondLst>
                                    <p:cond delay="64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6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660"/>
                                  </p:stCondLst>
                                  <p:childTnLst>
                                    <p:animScale>
                                      <p:cBhvr>
                                        <p:cTn id="72" dur="1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decel="50000" fill="hold" grpId="2" nodeType="withEffect">
                                  <p:stCondLst>
                                    <p:cond delay="66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68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680"/>
                                  </p:stCondLst>
                                  <p:childTnLst>
                                    <p:animScale>
                                      <p:cBhvr>
                                        <p:cTn id="79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50000" fill="hold" grpId="2" nodeType="withEffect">
                                  <p:stCondLst>
                                    <p:cond delay="68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86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decel="5000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720"/>
                                  </p:stCondLst>
                                  <p:childTnLst>
                                    <p:animScale>
                                      <p:cBhvr>
                                        <p:cTn id="93" dur="1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decel="50000" fill="hold" grpId="2" nodeType="withEffect">
                                  <p:stCondLst>
                                    <p:cond delay="72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74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740"/>
                                  </p:stCondLst>
                                  <p:childTnLst>
                                    <p:animScale>
                                      <p:cBhvr>
                                        <p:cTn id="100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decel="50000" fill="hold" grpId="2" nodeType="withEffect">
                                  <p:stCondLst>
                                    <p:cond delay="74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91519-161B-F595-A5E0-74DB52294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56B9F90-9BAB-B551-9B1B-6D40E38BA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6446" y="5587685"/>
            <a:ext cx="1758462" cy="480399"/>
          </a:xfrm>
          <a:prstGeom prst="roundRect">
            <a:avLst>
              <a:gd name="adj" fmla="val 50000"/>
            </a:avLst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F6FD2-CD2A-B1CB-0F38-0E27395C7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A86E2-69C3-44BD-4969-1D74BC757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5611" y="1523404"/>
            <a:ext cx="3536831" cy="76944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Line spacing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EAE2F30-9963-8E42-89D4-9B7EAA9DC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70475" y="1523403"/>
            <a:ext cx="3536831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AC3CC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Layout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…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B898D0-FF02-5A58-8944-9D553768C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4224" y="1739590"/>
            <a:ext cx="0" cy="4304371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F23AEA-7367-0CE4-4CF3-7EE9A2AC2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9675" y="3432573"/>
            <a:ext cx="412228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Our intimate knowledge of the medical industry translates into an ability to quickly become engrossed in the problems our clients are solving and deliver clear, compelling marketing solutions.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2AC22-9CE2-1CCC-A61B-BA7E5E8DA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9675" y="2866818"/>
            <a:ext cx="41222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ibre Franklin Medium" pitchFamily="2" charset="77"/>
              </a:rPr>
              <a:t>Alluvia Studio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152E85-5E6F-2432-A75D-184B980D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53516" y="5590533"/>
            <a:ext cx="1580152" cy="48039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Libre Franklin Medium" pitchFamily="2" charset="77"/>
              </a:rPr>
              <a:t>Learn more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F37AED-BAF1-613D-FA44-7F197D678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1084" y="2614191"/>
            <a:ext cx="3395612" cy="3586312"/>
          </a:xfrm>
          <a:prstGeom prst="roundRect">
            <a:avLst>
              <a:gd name="adj" fmla="val 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AF3136E-2E1E-AD66-FA7E-F529A4062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88866" y="2866602"/>
            <a:ext cx="1305915" cy="1168633"/>
          </a:xfrm>
          <a:prstGeom prst="roundRect">
            <a:avLst>
              <a:gd name="adj" fmla="val 1030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E0842-2EB8-DDC9-82B7-6F9896FD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8352" y="2865966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0CCCD-80C0-E4F6-5EA3-324AEF53E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8352" y="3062449"/>
            <a:ext cx="110456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D5B4EF-871B-A96E-5804-86EAAB21F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8352" y="3251374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4DC851-DEEA-3578-E4DB-20313E58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8352" y="3432743"/>
            <a:ext cx="1055533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92FFA1-4EA3-A716-55D9-97628257A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8352" y="3621669"/>
            <a:ext cx="110456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6E9B11-557A-811E-EBCF-484287482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38351" y="3818151"/>
            <a:ext cx="667315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E04D8F-46C4-0963-7D44-05A890D3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8903" y="4352154"/>
            <a:ext cx="2172019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4A52C6-B258-E119-F90F-FACA3D852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87281" y="4612443"/>
            <a:ext cx="1555263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2EFAE8A-DFDB-42AE-49E7-0852A9F66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1885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756F238-D751-9695-6DB8-3297D7E06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2474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CA83A78-ECB8-D5B1-B28E-BD6B503B0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03063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868C376-2A26-6278-7FE2-8510F1B8E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03651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10327BD-05D7-FFEE-81ED-0F1EA170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05947" y="6981182"/>
            <a:ext cx="14603896" cy="14603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8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11886-CDBE-9C8C-AD1D-F59577C4D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DFF9747-578F-172B-5B74-6823EF35A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196861" y="5587685"/>
            <a:ext cx="1758462" cy="480399"/>
          </a:xfrm>
          <a:prstGeom prst="roundRect">
            <a:avLst>
              <a:gd name="adj" fmla="val 50000"/>
            </a:avLst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8AB80-E86E-496F-B7B2-A11463A1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D110B8-27AF-2CF0-DA3D-EBA2AF0B0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93632" y="1523404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Micro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3905B4-8098-0196-390B-F4BFBF079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109791" y="5590533"/>
            <a:ext cx="1580152" cy="48039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Libre Franklin Medium" pitchFamily="2" charset="77"/>
              </a:rPr>
              <a:t>Learn more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68C881-EA9E-BF1A-B717-9705B222A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41414" y="1523403"/>
            <a:ext cx="3536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AC3CC"/>
                </a:solidFill>
                <a:latin typeface="Libre Franklin Light" pitchFamily="2" charset="77"/>
              </a:rPr>
              <a:t>Macro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21EED6-BD73-5595-5ECA-AFAAFDC68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93632" y="3432573"/>
            <a:ext cx="412228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Our intimate knowledge of the medical industry translates into an ability to quickly become engrossed in the problems our clients are solving and deliver clear, compelling marketing solutions.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BAA7BD-A07F-AFCD-CB86-B923A9D9D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4293632" y="2866818"/>
            <a:ext cx="412228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Libre Franklin Medium" pitchFamily="2" charset="77"/>
              </a:rPr>
              <a:t>Alluvia Studio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4D2732-8E4E-982C-3ED9-D5C482E3C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12023" y="2614191"/>
            <a:ext cx="3395612" cy="3586312"/>
          </a:xfrm>
          <a:prstGeom prst="roundRect">
            <a:avLst>
              <a:gd name="adj" fmla="val 5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B3794A-DCF6-5B12-851B-9437F0833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59805" y="2866602"/>
            <a:ext cx="1305915" cy="1168633"/>
          </a:xfrm>
          <a:prstGeom prst="roundRect">
            <a:avLst>
              <a:gd name="adj" fmla="val 10309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FB4B9-5D1E-FB9B-0D04-9374E789F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09291" y="2865966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74524A-5449-9EFC-C30B-8FE9F0F5E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09291" y="3062449"/>
            <a:ext cx="110456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8E577C-4241-759F-0301-D16F14726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09291" y="3251374"/>
            <a:ext cx="123619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C2DB7F-2CDD-ACBA-1A88-334C4A2FA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09291" y="3432743"/>
            <a:ext cx="1055533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1F470E-B633-80F1-EBF1-79AE60B85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09291" y="3621669"/>
            <a:ext cx="1104561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2A7E50-D2DD-0598-454E-5FF8A1F9A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09290" y="3818151"/>
            <a:ext cx="667315" cy="138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F35A6C-2698-1EAA-F6D0-19F4B5971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49842" y="4352154"/>
            <a:ext cx="2172019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219CF6-FD71-AE41-3C06-3BA3F3741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58220" y="4612443"/>
            <a:ext cx="1555263" cy="211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29F7B9E-549D-EDAB-F501-C6F706A0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72824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15B961C-A0CD-FC44-AD08-0BBD58CA1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73413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7ECC599-5896-6F04-E7E4-C1123DCDD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74002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032DAD4-B3C0-63CE-D6E0-68FD7A01B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74590" y="5135569"/>
            <a:ext cx="539262" cy="771330"/>
          </a:xfrm>
          <a:prstGeom prst="roundRect">
            <a:avLst>
              <a:gd name="adj" fmla="val 1087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18C826-8755-F63D-8C3C-6FA14334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05947" y="3544948"/>
            <a:ext cx="14603896" cy="14603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1CC08D4D-59CA-AE0C-7D85-872F90616F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79500" y="1664444"/>
            <a:ext cx="4633000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White space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FCE5C-C2A7-EAB1-83A9-F9666F66C70E}"/>
              </a:ext>
            </a:extLst>
          </p:cNvPr>
          <p:cNvSpPr txBox="1"/>
          <p:nvPr/>
        </p:nvSpPr>
        <p:spPr>
          <a:xfrm>
            <a:off x="3885934" y="4209643"/>
            <a:ext cx="442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ibre Franklin Light" pitchFamily="2" charset="77"/>
              </a:rPr>
              <a:t>Reduces error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B1A2C5-A55A-2E19-2E02-A1795D0C1FE0}"/>
              </a:ext>
            </a:extLst>
          </p:cNvPr>
          <p:cNvSpPr txBox="1"/>
          <p:nvPr/>
        </p:nvSpPr>
        <p:spPr>
          <a:xfrm>
            <a:off x="2334575" y="5070693"/>
            <a:ext cx="7522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Libre Franklin Light" pitchFamily="2" charset="77"/>
              </a:rPr>
              <a:t>Prevents cognitive overload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DA75435-AE32-67BA-282A-6C70B61E7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4080" y="6001484"/>
            <a:ext cx="6403841" cy="53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23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0.02013 L -2.5E-6 4.81481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2" grpId="0"/>
      <p:bldP spid="12" grpId="1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F474E-54AE-2E8F-3781-F114FA416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902B91C-222B-FA81-307B-4909820D3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54690" y="3311567"/>
            <a:ext cx="2082621" cy="18620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C9A040"/>
                </a:solidFill>
                <a:effectLst/>
                <a:uLnTx/>
                <a:uFillTx/>
                <a:latin typeface="Libre Franklin" pitchFamily="2" charset="77"/>
                <a:ea typeface="+mn-ea"/>
                <a:cs typeface="+mn-cs"/>
              </a:rPr>
              <a:t>20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C9A040"/>
              </a:solidFill>
              <a:effectLst/>
              <a:uLnTx/>
              <a:uFillTx/>
              <a:latin typeface="Libre Franklin" pitchFamily="2" charset="7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2624D-A930-00F2-14EA-1541F1B67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5761" y="3546640"/>
            <a:ext cx="74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rgbClr val="C9A040"/>
                </a:solidFill>
                <a:latin typeface="Libre Franklin" pitchFamily="2" charset="77"/>
              </a:rPr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EC3FD5-5047-7203-2595-340E9317A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64323" y="1953785"/>
            <a:ext cx="54633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Libre Franklin Light" pitchFamily="2" charset="77"/>
              </a:rPr>
              <a:t>Increases</a:t>
            </a:r>
          </a:p>
          <a:p>
            <a:pPr algn="ctr"/>
            <a:r>
              <a:rPr lang="en-US" sz="4800" dirty="0">
                <a:latin typeface="Libre Franklin Light" pitchFamily="2" charset="77"/>
              </a:rPr>
              <a:t>comprehension by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0479C-F2BC-865C-85D4-74A024B4B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24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0B3FCF-EB03-6F3D-377C-02D2B294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205947" y="1113982"/>
            <a:ext cx="14603896" cy="14603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DE9680-161A-28CB-E322-2CA76BDB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04018" y="1348332"/>
            <a:ext cx="6403841" cy="537922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F482273-A0FD-304F-6C1A-E74DB438A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9247"/>
          <a:stretch>
            <a:fillRect/>
          </a:stretch>
        </p:blipFill>
        <p:spPr>
          <a:xfrm>
            <a:off x="2904018" y="5073286"/>
            <a:ext cx="6403841" cy="16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31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8 L 0 4.44444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3889 L 0 1.48148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45833E-6 0.03889 L -1.45833E-6 2.22222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74C7C-CF3C-E5CB-565F-3CB55CE54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747C9D32-6BF2-1289-DF79-E56295CE5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-1205947" y="7133782"/>
            <a:ext cx="14603896" cy="146038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8051D-F4AD-D7C0-3545-C0D95D081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AC3CC"/>
                </a:solidFill>
                <a:latin typeface="Libre Franklin Light" pitchFamily="2" charset="77"/>
              </a:rPr>
              <a:t>PROXIMITY</a:t>
            </a:r>
            <a:endParaRPr lang="en-US" sz="2400" i="1" dirty="0">
              <a:solidFill>
                <a:srgbClr val="7AC3CC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32FE4C-4E2B-D3B2-1763-F18C3E188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004" y="2274838"/>
            <a:ext cx="4567463" cy="17543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Our eyes see information close together as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AC3CC"/>
                </a:solidFill>
                <a:effectLst/>
                <a:uLnTx/>
                <a:uFillTx/>
                <a:latin typeface="Libre Franklin Medium" pitchFamily="2" charset="77"/>
                <a:ea typeface="+mn-ea"/>
                <a:cs typeface="+mn-cs"/>
              </a:rPr>
              <a:t>related.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AC3CC"/>
              </a:solidFill>
              <a:effectLst/>
              <a:uLnTx/>
              <a:uFillTx/>
              <a:latin typeface="Libre Franklin Medium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0B296-54D9-AEC2-9DAE-763D92EA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A26AB-DB53-7194-C967-6E8714126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D56AC9-5D6A-2C17-40A1-5172183E1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8B49B0-6034-0AFF-9239-CB0420E20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DC530D-4E0E-1683-3315-F23318B28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36DEFE-6CF5-0115-41D1-FED85783D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77B7D6-EEEB-24F1-6824-FED6EBD98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6F243B-649A-421D-D20C-A9098A8AD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138039-AFCA-F9CB-2DF7-06D834A08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D2487E-1680-5159-F215-C15E68567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AAA519-20E5-97A5-5265-88E3C04DD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375DC2-BA46-C63B-0F43-C89287C66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46BD6A-B5FE-FE0C-294E-6410BD88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D97D78-27C1-0D74-F9F6-1077057D3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0F8D1F-CBF8-B79E-9A2F-5467497E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3F2141-F01A-1B3B-DC9B-A27D41C52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18ED58-1504-51FA-4EE9-D86AF872B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93CCA1-CBBF-842E-12AA-020ED8C8D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51A553-3A3E-EBEA-E8A2-951B5E9AE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756610D-3DC7-5D96-BFBA-417F6744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D87BF0E-0BEE-4CA9-7508-941D2FCF8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2180EC-74F6-5364-FCFB-5E42CECA7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DF537C5-0587-908E-77E7-BEE19A4B6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C339FFC-F5D6-4A6B-91F1-60954DCDB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45D962-0F08-FE8A-AC77-1D19AA3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3975330-A06D-A2F7-8541-79E6F81C1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0D9556-D11A-9588-8CA0-4C63E343C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F4C963B-9894-B1F7-0322-79E498506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56489DF-06CC-0C07-7B0F-BD37927F5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C7AFE5-C01E-6B0E-3988-0E78336E5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FE6B7AE-3BEC-F17B-242D-3BCF2C53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CB835AF-4900-AA86-F352-0D971BE3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24FE97D-7849-F11D-59B2-69BDABAA5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A87C8F-493E-8AAF-1ADC-FA38D7867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6DD7369-BEC7-25F0-B59A-0F9BE452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BA305DB-4C9A-DC6D-A5DC-7D7DEC3DC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92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3" dur="1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decel="5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20" dur="1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27" dur="1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decel="50000" fill="hold" grpId="2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34" dur="1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decel="50000" fill="hold" grpId="2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41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50000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48" dur="1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decel="50000" fill="hold" grpId="2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55" dur="1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decel="50000" fill="hold" grpId="2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62" dur="1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decel="50000" fill="hold" grpId="2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69" dur="1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decel="50000" fill="hold" grpId="2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6" dur="1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83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decel="50000" fill="hold" grpId="2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90" dur="1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decel="50000" fill="hold" grpId="2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97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decel="50000" fill="hold" grpId="2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1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04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decel="50000" fill="hold" grpId="2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1" dur="1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6" presetClass="emph" presetSubtype="0" decel="5000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18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decel="50000" fill="hold" grpId="2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125" dur="1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decel="50000" fill="hold" grpId="2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132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decel="50000" fill="hold" grpId="2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39" dur="1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decel="5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146" dur="1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53" dur="1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decel="50000" fill="hold" grpId="2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60" dur="1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decel="50000" fill="hold" grpId="2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67" dur="1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decel="50000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grpId="1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74" dur="1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decel="50000" fill="hold" grpId="2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1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81" dur="1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6" presetClass="emph" presetSubtype="0" decel="50000" fill="hold" grpId="2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88" dur="1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decel="50000" fill="hold" grpId="2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95" dur="1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6" presetClass="emph" presetSubtype="0" decel="50000" fill="hold" grpId="2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2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grpId="1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209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decel="50000" fill="hold" grpId="2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6" presetClass="emph" presetSubtype="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216" dur="1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6" presetClass="emph" presetSubtype="0" decel="50000" fill="hold" grpId="2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223" dur="1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6" presetClass="emph" presetSubtype="0" decel="50000" fill="hold" grpId="2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6" presetClass="emph" presetSubtype="0" fill="hold" grpId="1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230" dur="1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6" presetClass="emph" presetSubtype="0" decel="50000" fill="hold" grpId="2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232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37" dur="1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6" presetClass="emph" presetSubtype="0" decel="5000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39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244" dur="1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6" presetClass="emph" presetSubtype="0" decel="50000" fill="hold" grpId="2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246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51" dur="1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6" presetClass="emph" presetSubtype="0" decel="50000" fill="hold" grpId="2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53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mph" presetSubtype="0" fill="hold" grpId="1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58" dur="1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6" presetClass="emph" presetSubtype="0" decel="50000" fill="hold" grpId="2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60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3" grpId="0" animBg="1"/>
      <p:bldP spid="13" grpId="1" animBg="1"/>
      <p:bldP spid="13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869693-3CF4-372B-2264-52EFE9051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FA03B-518D-200F-E006-2C1CC5A9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21671" y="2625610"/>
            <a:ext cx="914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Libre Franklin Light" pitchFamily="2" charset="77"/>
              </a:rPr>
              <a:t>“There is no such thing as information overload.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801086-FB8B-B40E-42C4-BA24961903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774" y="3810782"/>
            <a:ext cx="499046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There is only bad design.”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6AF01-CD12-1B42-2621-B231682F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0907" y="5946888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ibre Franklin Medium" pitchFamily="2" charset="77"/>
              </a:rPr>
              <a:t>Edward Tufte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A55C7C9-FD65-D040-3ED3-0B8007804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3583" y="6002818"/>
            <a:ext cx="216215" cy="1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6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0324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D61B3-3334-0101-CE7B-3585782F6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F8AC8-02C5-24E6-00A7-57D3BA78B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AC3CC"/>
                </a:solidFill>
                <a:latin typeface="Libre Franklin Light" pitchFamily="2" charset="77"/>
              </a:rPr>
              <a:t>PROXIMITY</a:t>
            </a:r>
            <a:endParaRPr lang="en-US" sz="2400" i="1" dirty="0">
              <a:solidFill>
                <a:srgbClr val="7AC3CC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2589E-6774-8D09-D492-3794FDDCC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004" y="2274838"/>
            <a:ext cx="5047791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Proximity creates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AC3CC"/>
                </a:solidFill>
                <a:effectLst/>
                <a:uLnTx/>
                <a:uFillTx/>
                <a:latin typeface="Libre Franklin Medium" pitchFamily="2" charset="77"/>
                <a:ea typeface="+mn-ea"/>
                <a:cs typeface="+mn-cs"/>
              </a:rPr>
              <a:t>visual organization.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34CA05-C2AF-D1A1-3198-6BB3EA15A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3F702D-71EB-B86D-A033-2792F4E44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1057835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F909E4-786A-E3CD-262D-B4B0AB4A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1057835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DC795-DB8E-DAE3-3A26-5D83D6BED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D65315-E342-F17A-D787-FBA9A56CA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1057835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23AA7-306D-AD8D-614D-3DA195A63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1057835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FB0CBB-9BAC-38BF-F542-911AE8873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1719571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B5F6B5-5756-869C-AC95-95431E5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B33FD-C715-C55F-655F-1476A834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080A1-0945-C514-0475-8AC52D326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A9B824-88E5-3446-92A7-97021F261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1719571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84EC9-EFC5-FCAC-260E-0DBC1FB81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1719571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34FE5B-4698-3E35-226F-2C5C0A5F2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608B9A-B5FD-1020-631E-029D46F60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C7D84E-56B3-8CA0-BC70-262994E66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E24AEB-5A46-0FD0-EA2A-647413324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2381308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727CE6-7680-469E-A4D5-D252B0F6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DA82F7-267C-34E9-CA5E-90ABB724C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2381308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A7FD75A-BD76-782A-F038-39DCE4D2D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79BEEFA-7B30-40F0-FC01-830130970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3974670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AC6606-C4B2-7F51-870E-2196DC8C0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2505A19-F243-F108-F47A-41960639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0CD24EF-0634-A6B8-DD08-D0EE2D500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9DB5E68-1E40-FA6D-E8BC-EE65178A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3974670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CE0CBBF-F260-C072-97A4-C70D9245A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A6BD8A8-1BAD-B05E-A3A4-1CBB98970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01DC3C0-B116-E514-2265-118DCFD83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4636406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B5E0FB2-2D91-C2F2-5B44-B04FB8796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AB54E54-2DF3-E85B-BBAF-E1B4380F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4636406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AD8F93A-DF93-5444-986D-4EF9A632B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4636406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F265431-BF38-8A59-63F3-58EA503F4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3C9FDBD-DB52-CC01-BE0C-BF5FFD6F5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5298143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BBD4C46-A325-CA38-035E-87A953526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D4AEFFB-94CC-70BA-963F-F69B49E2C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5298143"/>
            <a:ext cx="502023" cy="502023"/>
          </a:xfrm>
          <a:prstGeom prst="rect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74972F2-AF63-34B6-44EF-3B8A74C50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DE2496B-D82A-EA42-774F-97E8CE510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5298143"/>
            <a:ext cx="502023" cy="5020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A3ABF0-7A7D-16E9-4A58-DAD9ED190C38}"/>
              </a:ext>
            </a:extLst>
          </p:cNvPr>
          <p:cNvSpPr txBox="1"/>
          <p:nvPr/>
        </p:nvSpPr>
        <p:spPr>
          <a:xfrm>
            <a:off x="394004" y="4368099"/>
            <a:ext cx="409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ibre Franklin Light" pitchFamily="2" charset="77"/>
              </a:rPr>
              <a:t>Proximity is more powerful than shape or color.</a:t>
            </a:r>
            <a:endParaRPr lang="en-US" sz="2400" dirty="0">
              <a:solidFill>
                <a:srgbClr val="7AC3CC"/>
              </a:solidFill>
              <a:latin typeface="Libre Franklin Medium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!!blue line">
            <a:extLst>
              <a:ext uri="{FF2B5EF4-FFF2-40B4-BE49-F238E27FC236}">
                <a16:creationId xmlns:a16="http://schemas.microsoft.com/office/drawing/2014/main" id="{7EAE1DE8-A22E-0392-CB3F-3446156C6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7383" y="4012266"/>
            <a:ext cx="4064617" cy="0"/>
          </a:xfrm>
          <a:prstGeom prst="line">
            <a:avLst/>
          </a:prstGeom>
          <a:ln w="6350">
            <a:solidFill>
              <a:srgbClr val="7AC3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6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CC1E2-64BC-2D8D-5A9F-8238A026A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67E02E1A-EF5A-D2BD-33CA-1C85D641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5210" y="717497"/>
            <a:ext cx="4575710" cy="1778841"/>
          </a:xfrm>
          <a:prstGeom prst="roundRect">
            <a:avLst>
              <a:gd name="adj" fmla="val 8671"/>
            </a:avLst>
          </a:prstGeom>
          <a:solidFill>
            <a:schemeClr val="bg1">
              <a:alpha val="14453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28AA8233-0A98-9FEB-5BBC-F132C648A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837055" y="3402779"/>
            <a:ext cx="3743821" cy="2227511"/>
          </a:xfrm>
          <a:prstGeom prst="roundRect">
            <a:avLst>
              <a:gd name="adj" fmla="val 8671"/>
            </a:avLst>
          </a:prstGeom>
          <a:solidFill>
            <a:schemeClr val="bg1">
              <a:alpha val="14453"/>
            </a:schemeClr>
          </a:solidFill>
          <a:ln w="12700">
            <a:solidFill>
              <a:srgbClr val="C9A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726B182C-E190-83A2-2C3E-589FEFE76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221910" y="3402779"/>
            <a:ext cx="3743821" cy="2227511"/>
          </a:xfrm>
          <a:prstGeom prst="roundRect">
            <a:avLst>
              <a:gd name="adj" fmla="val 8671"/>
            </a:avLst>
          </a:prstGeom>
          <a:solidFill>
            <a:schemeClr val="bg1">
              <a:alpha val="14453"/>
            </a:schemeClr>
          </a:solidFill>
          <a:ln w="12700">
            <a:solidFill>
              <a:srgbClr val="7AC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7EDC8-F14A-B572-F2A0-93B66A2D8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AC3CC"/>
                </a:solidFill>
                <a:latin typeface="Libre Franklin Light" pitchFamily="2" charset="77"/>
              </a:rPr>
              <a:t>PROXIMITY</a:t>
            </a:r>
            <a:endParaRPr lang="en-US" sz="2400" i="1" dirty="0">
              <a:solidFill>
                <a:srgbClr val="7AC3CC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7BC0A-7F80-ABED-D3E0-50E971FE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-4953499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3B3D2E-8107-F249-FD37-0159B28AB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-4953499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28072C0-C77F-4E5A-AD70-96F3C4909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-4953499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F4A03-6652-0F2E-58F7-22DBF96E3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-4953499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7CCC16-04A0-7798-5262-BEC37306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-4953499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D6FFEE-4F9B-A2D0-2862-C4EE17E4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-4953499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71A63B-DA73-0468-535B-6F0B7F783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-4291763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C6DC7-3939-3582-24BA-AC5B5A46C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-4291763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7C5AC5-01A8-8E22-1BE5-7A3DE6C90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-4291763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74BF93-4075-782B-E34B-10D9D5E3C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-4291763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58CB0E-6C9F-D284-7E1A-89BF009FA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-4291763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226559-A655-BAC2-FD71-3107505C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-4291763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CFD993-8EEE-45F9-B453-099D99F9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93CED8-C6E3-BC0F-3A11-A13B3A3F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E6D212-85E9-3CF5-646B-262907C8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90DB34F-A806-76BE-56B2-46F15CF5B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-3630026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3F5D54-D007-7173-0BF6-D70753780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37C5D-4F54-6242-0525-B112E1B9F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-3630026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E63626B-9514-EA4D-4B4B-C9A15D376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A0CA42-D579-88DA-0881-67D421973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-2036664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368B26D-415B-7E6B-1119-AB4CDC2A5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18784A1-99E8-3B82-92CD-B4739B65A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6B01388-A6F0-67A9-7B0D-DD014D928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0E54F5A-2F04-4F39-44A3-0E17BB177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-2036664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E67A62-E846-E71E-5302-ECFBEB68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-1374928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986E6A-594A-1B68-C1D3-73D2D5556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-1374928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23D804-4FD7-8612-BD09-7B08A75C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-1374928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AAD3EBE-8591-E1E1-7726-5E63CAA1C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-1374928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8D37914-A439-E559-3294-90EE9F2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-1374928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D4AECA-8A60-5FDA-63C0-7716E71D8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-1374928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BF10AE9-DD43-B3C3-A99B-B954B3FB7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0706" y="-713191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536AAEC-F4F5-06E1-336D-DE59A92F2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5924" y="-713191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92A967-0467-9AE8-A7B6-C01997116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1142" y="-713191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4C01093-866C-9122-EAA3-633A83CFB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6360" y="-713191"/>
            <a:ext cx="502023" cy="502023"/>
          </a:xfrm>
          <a:prstGeom prst="rect">
            <a:avLst/>
          </a:prstGeom>
          <a:solidFill>
            <a:srgbClr val="7AC3CC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8F53EF1-42BB-DC85-6F58-58E34A6AE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1578" y="-713191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E349272-CE0B-BCFF-A495-0D255B30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6795" y="-713191"/>
            <a:ext cx="502023" cy="502023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1EAA56-8CBD-896A-7662-D1E9B23B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-1534641"/>
            <a:ext cx="409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alpha val="0"/>
                  </a:schemeClr>
                </a:solidFill>
                <a:latin typeface="Libre Franklin Light" pitchFamily="2" charset="77"/>
              </a:rPr>
              <a:t>Proximity is more powerful than shape or color.</a:t>
            </a:r>
            <a:endParaRPr lang="en-US" sz="2400" dirty="0">
              <a:solidFill>
                <a:schemeClr val="bg1">
                  <a:alpha val="0"/>
                </a:schemeClr>
              </a:solidFill>
              <a:latin typeface="Libre Franklin Medium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741062-AA40-8029-9DBD-839AEA6E2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7383" y="-1780879"/>
            <a:ext cx="4064617" cy="0"/>
          </a:xfrm>
          <a:prstGeom prst="line">
            <a:avLst/>
          </a:prstGeom>
          <a:ln w="6350">
            <a:solidFill>
              <a:srgbClr val="7AC3CC">
                <a:alpha val="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F06C2E-DA6E-7B71-F013-88B7C4622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3" y="2370502"/>
            <a:ext cx="409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When space is limited, use </a:t>
            </a:r>
            <a:b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</a:br>
            <a:r>
              <a:rPr lang="en-US" sz="3600" dirty="0">
                <a:solidFill>
                  <a:srgbClr val="7AC3CC"/>
                </a:solidFill>
                <a:latin typeface="Libre Franklin Medium" pitchFamily="2" charset="77"/>
              </a:rPr>
              <a:t>visual boundaries.</a:t>
            </a:r>
            <a:endParaRPr lang="en-US" sz="3600" dirty="0">
              <a:solidFill>
                <a:schemeClr val="bg1"/>
              </a:solidFill>
              <a:latin typeface="Libre Franklin Light" pitchFamily="2" charset="77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B08A231-BE81-27D6-7EFB-BD59C1D85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54913" y="987538"/>
            <a:ext cx="1571786" cy="1283774"/>
            <a:chOff x="7141140" y="1049323"/>
            <a:chExt cx="1571786" cy="1283774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D73295-112D-5DC4-4B75-514F9CB5BF31}"/>
                </a:ext>
              </a:extLst>
            </p:cNvPr>
            <p:cNvCxnSpPr/>
            <p:nvPr/>
          </p:nvCxnSpPr>
          <p:spPr>
            <a:xfrm flipV="1">
              <a:off x="7162800" y="1518078"/>
              <a:ext cx="411480" cy="381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BBA9A83-171F-74C0-91E0-3DB7902F7618}"/>
                </a:ext>
              </a:extLst>
            </p:cNvPr>
            <p:cNvCxnSpPr/>
            <p:nvPr/>
          </p:nvCxnSpPr>
          <p:spPr>
            <a:xfrm>
              <a:off x="7574280" y="1518078"/>
              <a:ext cx="191494" cy="14444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AC0DC55-C42D-7963-8DAD-9F5ACDB4C255}"/>
                </a:ext>
              </a:extLst>
            </p:cNvPr>
            <p:cNvCxnSpPr/>
            <p:nvPr/>
          </p:nvCxnSpPr>
          <p:spPr>
            <a:xfrm flipV="1">
              <a:off x="7765774" y="1331222"/>
              <a:ext cx="364435" cy="331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7562987-FE3C-6D76-4F14-93E58E8FD580}"/>
                </a:ext>
              </a:extLst>
            </p:cNvPr>
            <p:cNvCxnSpPr/>
            <p:nvPr/>
          </p:nvCxnSpPr>
          <p:spPr>
            <a:xfrm>
              <a:off x="8130209" y="1331222"/>
              <a:ext cx="311058" cy="41376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4F20741-A741-975E-1698-0A37A0C62314}"/>
                </a:ext>
              </a:extLst>
            </p:cNvPr>
            <p:cNvCxnSpPr/>
            <p:nvPr/>
          </p:nvCxnSpPr>
          <p:spPr>
            <a:xfrm flipV="1">
              <a:off x="8441267" y="1050718"/>
              <a:ext cx="269875" cy="6942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B527EAE9-DE0F-69C1-DCD7-E9FCF006F692}"/>
                </a:ext>
              </a:extLst>
            </p:cNvPr>
            <p:cNvSpPr/>
            <p:nvPr/>
          </p:nvSpPr>
          <p:spPr>
            <a:xfrm>
              <a:off x="7141140" y="1049323"/>
              <a:ext cx="1571786" cy="1283774"/>
            </a:xfrm>
            <a:custGeom>
              <a:avLst/>
              <a:gdLst>
                <a:gd name="csX0" fmla="*/ 0 w 1567543"/>
                <a:gd name="csY0" fmla="*/ 855617 h 1273628"/>
                <a:gd name="csX1" fmla="*/ 418011 w 1567543"/>
                <a:gd name="csY1" fmla="*/ 483326 h 1273628"/>
                <a:gd name="csX2" fmla="*/ 613954 w 1567543"/>
                <a:gd name="csY2" fmla="*/ 607423 h 1273628"/>
                <a:gd name="csX3" fmla="*/ 986246 w 1567543"/>
                <a:gd name="csY3" fmla="*/ 293914 h 1273628"/>
                <a:gd name="csX4" fmla="*/ 1299754 w 1567543"/>
                <a:gd name="csY4" fmla="*/ 672737 h 1273628"/>
                <a:gd name="csX5" fmla="*/ 1567543 w 1567543"/>
                <a:gd name="csY5" fmla="*/ 0 h 1273628"/>
                <a:gd name="csX6" fmla="*/ 1567543 w 1567543"/>
                <a:gd name="csY6" fmla="*/ 1273628 h 1273628"/>
                <a:gd name="csX7" fmla="*/ 19594 w 1567543"/>
                <a:gd name="csY7" fmla="*/ 1273628 h 1273628"/>
                <a:gd name="csX8" fmla="*/ 0 w 1567543"/>
                <a:gd name="csY8" fmla="*/ 855617 h 1273628"/>
                <a:gd name="csX0" fmla="*/ 0 w 1567543"/>
                <a:gd name="csY0" fmla="*/ 855617 h 1280230"/>
                <a:gd name="csX1" fmla="*/ 418011 w 1567543"/>
                <a:gd name="csY1" fmla="*/ 483326 h 1280230"/>
                <a:gd name="csX2" fmla="*/ 613954 w 1567543"/>
                <a:gd name="csY2" fmla="*/ 607423 h 1280230"/>
                <a:gd name="csX3" fmla="*/ 986246 w 1567543"/>
                <a:gd name="csY3" fmla="*/ 293914 h 1280230"/>
                <a:gd name="csX4" fmla="*/ 1299754 w 1567543"/>
                <a:gd name="csY4" fmla="*/ 672737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4243 w 1571786"/>
                <a:gd name="csY0" fmla="*/ 855617 h 1283774"/>
                <a:gd name="csX1" fmla="*/ 422254 w 1571786"/>
                <a:gd name="csY1" fmla="*/ 483326 h 1283774"/>
                <a:gd name="csX2" fmla="*/ 618197 w 1571786"/>
                <a:gd name="csY2" fmla="*/ 607423 h 1283774"/>
                <a:gd name="csX3" fmla="*/ 990489 w 1571786"/>
                <a:gd name="csY3" fmla="*/ 293914 h 1283774"/>
                <a:gd name="csX4" fmla="*/ 1303997 w 1571786"/>
                <a:gd name="csY4" fmla="*/ 672737 h 1283774"/>
                <a:gd name="csX5" fmla="*/ 1571786 w 1571786"/>
                <a:gd name="csY5" fmla="*/ 0 h 1283774"/>
                <a:gd name="csX6" fmla="*/ 1571786 w 1571786"/>
                <a:gd name="csY6" fmla="*/ 1273628 h 1283774"/>
                <a:gd name="csX7" fmla="*/ 0 w 1571786"/>
                <a:gd name="csY7" fmla="*/ 1283774 h 1283774"/>
                <a:gd name="csX8" fmla="*/ 4243 w 1571786"/>
                <a:gd name="csY8" fmla="*/ 855617 h 1283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571786" h="1283774">
                  <a:moveTo>
                    <a:pt x="4243" y="855617"/>
                  </a:moveTo>
                  <a:lnTo>
                    <a:pt x="422254" y="483326"/>
                  </a:lnTo>
                  <a:lnTo>
                    <a:pt x="618197" y="607423"/>
                  </a:lnTo>
                  <a:lnTo>
                    <a:pt x="990489" y="293914"/>
                  </a:lnTo>
                  <a:lnTo>
                    <a:pt x="1303997" y="672737"/>
                  </a:lnTo>
                  <a:lnTo>
                    <a:pt x="1571786" y="0"/>
                  </a:lnTo>
                  <a:lnTo>
                    <a:pt x="1571786" y="1273628"/>
                  </a:lnTo>
                  <a:lnTo>
                    <a:pt x="0" y="1283774"/>
                  </a:lnTo>
                  <a:cubicBezTo>
                    <a:pt x="1414" y="1141055"/>
                    <a:pt x="2829" y="998336"/>
                    <a:pt x="4243" y="85561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2990B13-6BC5-2F2B-2F40-C7C750155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05486" y="2834607"/>
            <a:ext cx="1571785" cy="1283774"/>
            <a:chOff x="7141141" y="2752518"/>
            <a:chExt cx="1571785" cy="128377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2B7DA5D-DBF9-90B9-35C9-3A966A621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2800" y="3446785"/>
              <a:ext cx="291916" cy="15409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BCE6D51-D2E2-C741-665D-AAB6BA9BEE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4716" y="3145908"/>
              <a:ext cx="228784" cy="3008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2E977A9-81C4-0E35-3117-20C448EF7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83500" y="3033022"/>
              <a:ext cx="446709" cy="11288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2E26F60-C7D5-E95E-FFDC-C3684A522AB3}"/>
                </a:ext>
              </a:extLst>
            </p:cNvPr>
            <p:cNvCxnSpPr>
              <a:cxnSpLocks/>
            </p:cNvCxnSpPr>
            <p:nvPr/>
          </p:nvCxnSpPr>
          <p:spPr>
            <a:xfrm>
              <a:off x="8130209" y="3033022"/>
              <a:ext cx="311058" cy="10635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25AA8CA-BE6A-3FCE-9762-1B7F6C0A46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1267" y="2752518"/>
              <a:ext cx="269875" cy="3868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75518A2F-C881-BFBF-EC78-1F47950877DD}"/>
                </a:ext>
              </a:extLst>
            </p:cNvPr>
            <p:cNvSpPr/>
            <p:nvPr/>
          </p:nvSpPr>
          <p:spPr>
            <a:xfrm>
              <a:off x="7141141" y="2752518"/>
              <a:ext cx="1571785" cy="1283774"/>
            </a:xfrm>
            <a:custGeom>
              <a:avLst/>
              <a:gdLst>
                <a:gd name="csX0" fmla="*/ 0 w 1567543"/>
                <a:gd name="csY0" fmla="*/ 855617 h 1273628"/>
                <a:gd name="csX1" fmla="*/ 418011 w 1567543"/>
                <a:gd name="csY1" fmla="*/ 483326 h 1273628"/>
                <a:gd name="csX2" fmla="*/ 613954 w 1567543"/>
                <a:gd name="csY2" fmla="*/ 607423 h 1273628"/>
                <a:gd name="csX3" fmla="*/ 986246 w 1567543"/>
                <a:gd name="csY3" fmla="*/ 293914 h 1273628"/>
                <a:gd name="csX4" fmla="*/ 1299754 w 1567543"/>
                <a:gd name="csY4" fmla="*/ 672737 h 1273628"/>
                <a:gd name="csX5" fmla="*/ 1567543 w 1567543"/>
                <a:gd name="csY5" fmla="*/ 0 h 1273628"/>
                <a:gd name="csX6" fmla="*/ 1567543 w 1567543"/>
                <a:gd name="csY6" fmla="*/ 1273628 h 1273628"/>
                <a:gd name="csX7" fmla="*/ 19594 w 1567543"/>
                <a:gd name="csY7" fmla="*/ 1273628 h 1273628"/>
                <a:gd name="csX8" fmla="*/ 0 w 1567543"/>
                <a:gd name="csY8" fmla="*/ 855617 h 1273628"/>
                <a:gd name="csX0" fmla="*/ 0 w 1567543"/>
                <a:gd name="csY0" fmla="*/ 855617 h 1280230"/>
                <a:gd name="csX1" fmla="*/ 418011 w 1567543"/>
                <a:gd name="csY1" fmla="*/ 483326 h 1280230"/>
                <a:gd name="csX2" fmla="*/ 613954 w 1567543"/>
                <a:gd name="csY2" fmla="*/ 607423 h 1280230"/>
                <a:gd name="csX3" fmla="*/ 986246 w 1567543"/>
                <a:gd name="csY3" fmla="*/ 293914 h 1280230"/>
                <a:gd name="csX4" fmla="*/ 1299754 w 1567543"/>
                <a:gd name="csY4" fmla="*/ 672737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0 w 1567543"/>
                <a:gd name="csY0" fmla="*/ 855617 h 1280230"/>
                <a:gd name="csX1" fmla="*/ 418011 w 1567543"/>
                <a:gd name="csY1" fmla="*/ 483326 h 1280230"/>
                <a:gd name="csX2" fmla="*/ 613954 w 1567543"/>
                <a:gd name="csY2" fmla="*/ 607423 h 1280230"/>
                <a:gd name="csX3" fmla="*/ 986246 w 1567543"/>
                <a:gd name="csY3" fmla="*/ 293914 h 1280230"/>
                <a:gd name="csX4" fmla="*/ 1292666 w 1567543"/>
                <a:gd name="csY4" fmla="*/ 382113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0 w 1567543"/>
                <a:gd name="csY0" fmla="*/ 855617 h 1280230"/>
                <a:gd name="csX1" fmla="*/ 418011 w 1567543"/>
                <a:gd name="csY1" fmla="*/ 483326 h 1280230"/>
                <a:gd name="csX2" fmla="*/ 560791 w 1567543"/>
                <a:gd name="csY2" fmla="*/ 387683 h 1280230"/>
                <a:gd name="csX3" fmla="*/ 986246 w 1567543"/>
                <a:gd name="csY3" fmla="*/ 293914 h 1280230"/>
                <a:gd name="csX4" fmla="*/ 1292666 w 1567543"/>
                <a:gd name="csY4" fmla="*/ 382113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0 w 1567543"/>
                <a:gd name="csY0" fmla="*/ 855617 h 1280230"/>
                <a:gd name="csX1" fmla="*/ 308141 w 1567543"/>
                <a:gd name="csY1" fmla="*/ 699521 h 1280230"/>
                <a:gd name="csX2" fmla="*/ 560791 w 1567543"/>
                <a:gd name="csY2" fmla="*/ 387683 h 1280230"/>
                <a:gd name="csX3" fmla="*/ 986246 w 1567543"/>
                <a:gd name="csY3" fmla="*/ 293914 h 1280230"/>
                <a:gd name="csX4" fmla="*/ 1292666 w 1567543"/>
                <a:gd name="csY4" fmla="*/ 382113 h 1280230"/>
                <a:gd name="csX5" fmla="*/ 1567543 w 1567543"/>
                <a:gd name="csY5" fmla="*/ 0 h 1280230"/>
                <a:gd name="csX6" fmla="*/ 1567543 w 1567543"/>
                <a:gd name="csY6" fmla="*/ 1273628 h 1280230"/>
                <a:gd name="csX7" fmla="*/ 6390 w 1567543"/>
                <a:gd name="csY7" fmla="*/ 1280230 h 1280230"/>
                <a:gd name="csX8" fmla="*/ 0 w 1567543"/>
                <a:gd name="csY8" fmla="*/ 855617 h 1280230"/>
                <a:gd name="csX0" fmla="*/ 4242 w 1571785"/>
                <a:gd name="csY0" fmla="*/ 855617 h 1283774"/>
                <a:gd name="csX1" fmla="*/ 312383 w 1571785"/>
                <a:gd name="csY1" fmla="*/ 699521 h 1283774"/>
                <a:gd name="csX2" fmla="*/ 565033 w 1571785"/>
                <a:gd name="csY2" fmla="*/ 387683 h 1283774"/>
                <a:gd name="csX3" fmla="*/ 990488 w 1571785"/>
                <a:gd name="csY3" fmla="*/ 293914 h 1283774"/>
                <a:gd name="csX4" fmla="*/ 1296908 w 1571785"/>
                <a:gd name="csY4" fmla="*/ 382113 h 1283774"/>
                <a:gd name="csX5" fmla="*/ 1571785 w 1571785"/>
                <a:gd name="csY5" fmla="*/ 0 h 1283774"/>
                <a:gd name="csX6" fmla="*/ 1571785 w 1571785"/>
                <a:gd name="csY6" fmla="*/ 1273628 h 1283774"/>
                <a:gd name="csX7" fmla="*/ 0 w 1571785"/>
                <a:gd name="csY7" fmla="*/ 1283774 h 1283774"/>
                <a:gd name="csX8" fmla="*/ 4242 w 1571785"/>
                <a:gd name="csY8" fmla="*/ 855617 h 12837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571785" h="1283774">
                  <a:moveTo>
                    <a:pt x="4242" y="855617"/>
                  </a:moveTo>
                  <a:lnTo>
                    <a:pt x="312383" y="699521"/>
                  </a:lnTo>
                  <a:lnTo>
                    <a:pt x="565033" y="387683"/>
                  </a:lnTo>
                  <a:lnTo>
                    <a:pt x="990488" y="293914"/>
                  </a:lnTo>
                  <a:lnTo>
                    <a:pt x="1296908" y="382113"/>
                  </a:lnTo>
                  <a:lnTo>
                    <a:pt x="1571785" y="0"/>
                  </a:lnTo>
                  <a:lnTo>
                    <a:pt x="1571785" y="1273628"/>
                  </a:lnTo>
                  <a:lnTo>
                    <a:pt x="0" y="1283774"/>
                  </a:lnTo>
                  <a:lnTo>
                    <a:pt x="4242" y="855617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9886420-7D61-5B3B-F998-8077064F1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99430" y="925461"/>
            <a:ext cx="1387543" cy="1345852"/>
            <a:chOff x="9346360" y="987246"/>
            <a:chExt cx="1387543" cy="134585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33AC69-05BC-CF7A-0C98-5D59CC990094}"/>
                </a:ext>
              </a:extLst>
            </p:cNvPr>
            <p:cNvSpPr/>
            <p:nvPr/>
          </p:nvSpPr>
          <p:spPr>
            <a:xfrm>
              <a:off x="9346360" y="1580369"/>
              <a:ext cx="267197" cy="752728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41055BA-6701-50D1-729F-7A335340E56E}"/>
                </a:ext>
              </a:extLst>
            </p:cNvPr>
            <p:cNvSpPr/>
            <p:nvPr/>
          </p:nvSpPr>
          <p:spPr>
            <a:xfrm>
              <a:off x="9719809" y="1331222"/>
              <a:ext cx="267197" cy="1001875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E7898A-4BA0-8186-92C1-52F40109A4EF}"/>
                </a:ext>
              </a:extLst>
            </p:cNvPr>
            <p:cNvSpPr/>
            <p:nvPr/>
          </p:nvSpPr>
          <p:spPr>
            <a:xfrm>
              <a:off x="10093258" y="1831074"/>
              <a:ext cx="267197" cy="502023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3A0D2F-107C-4A4B-A9D5-451419180A14}"/>
                </a:ext>
              </a:extLst>
            </p:cNvPr>
            <p:cNvSpPr/>
            <p:nvPr/>
          </p:nvSpPr>
          <p:spPr>
            <a:xfrm>
              <a:off x="10466706" y="987246"/>
              <a:ext cx="267197" cy="1345852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61CC40-E723-97EE-DCE7-7F1B75AF4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98988" y="3011084"/>
            <a:ext cx="1387543" cy="1113746"/>
            <a:chOff x="9346360" y="2924585"/>
            <a:chExt cx="1387543" cy="1113746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0F606A3-537F-F147-1F19-3BA555040F44}"/>
                </a:ext>
              </a:extLst>
            </p:cNvPr>
            <p:cNvSpPr/>
            <p:nvPr/>
          </p:nvSpPr>
          <p:spPr>
            <a:xfrm>
              <a:off x="9346360" y="3446784"/>
              <a:ext cx="267197" cy="591545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A21ADEF-87F4-8E7E-4DFC-DE15891CC8E6}"/>
                </a:ext>
              </a:extLst>
            </p:cNvPr>
            <p:cNvSpPr/>
            <p:nvPr/>
          </p:nvSpPr>
          <p:spPr>
            <a:xfrm>
              <a:off x="9719809" y="2924585"/>
              <a:ext cx="267197" cy="1113746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E78DE26-4EA0-F866-4F5B-663FDB2CC6D1}"/>
                </a:ext>
              </a:extLst>
            </p:cNvPr>
            <p:cNvSpPr/>
            <p:nvPr/>
          </p:nvSpPr>
          <p:spPr>
            <a:xfrm>
              <a:off x="10093258" y="3139381"/>
              <a:ext cx="267197" cy="898950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E73113-FAA1-71D1-9DF7-F4DC03255F79}"/>
                </a:ext>
              </a:extLst>
            </p:cNvPr>
            <p:cNvSpPr/>
            <p:nvPr/>
          </p:nvSpPr>
          <p:spPr>
            <a:xfrm>
              <a:off x="10466706" y="3285601"/>
              <a:ext cx="267197" cy="752729"/>
            </a:xfrm>
            <a:prstGeom prst="rect">
              <a:avLst/>
            </a:prstGeom>
            <a:solidFill>
              <a:schemeClr val="bg1">
                <a:alpha val="19831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9F0A890B-3F3B-B255-DB0F-97904900F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275696"/>
              </p:ext>
            </p:extLst>
          </p:nvPr>
        </p:nvGraphicFramePr>
        <p:xfrm>
          <a:off x="6390190" y="4496947"/>
          <a:ext cx="2637549" cy="17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256712F0-DC18-BF01-CE09-47D4C993C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32798"/>
              </p:ext>
            </p:extLst>
          </p:nvPr>
        </p:nvGraphicFramePr>
        <p:xfrm>
          <a:off x="8775045" y="4496947"/>
          <a:ext cx="2637549" cy="175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6" name="!!blue line">
            <a:extLst>
              <a:ext uri="{FF2B5EF4-FFF2-40B4-BE49-F238E27FC236}">
                <a16:creationId xmlns:a16="http://schemas.microsoft.com/office/drawing/2014/main" id="{B97DF888-0A1A-2EDF-8CD4-64F4642E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7383" y="-1534641"/>
            <a:ext cx="4064617" cy="0"/>
          </a:xfrm>
          <a:prstGeom prst="line">
            <a:avLst/>
          </a:prstGeom>
          <a:ln w="6350">
            <a:solidFill>
              <a:srgbClr val="7AC3CC">
                <a:alpha val="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24">
            <a:extLst>
              <a:ext uri="{FF2B5EF4-FFF2-40B4-BE49-F238E27FC236}">
                <a16:creationId xmlns:a16="http://schemas.microsoft.com/office/drawing/2014/main" id="{C4BD4AF7-B558-D9A7-33BA-B2EE15297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004" y="-3142940"/>
            <a:ext cx="5047791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0"/>
                  </a:schemeClr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Proximity creates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AC3CC">
                    <a:alpha val="0"/>
                  </a:srgbClr>
                </a:solidFill>
                <a:effectLst/>
                <a:uLnTx/>
                <a:uFillTx/>
                <a:latin typeface="Libre Franklin Medium" pitchFamily="2" charset="77"/>
                <a:ea typeface="+mn-ea"/>
                <a:cs typeface="+mn-cs"/>
              </a:rPr>
              <a:t>visual.</a:t>
            </a:r>
          </a:p>
        </p:txBody>
      </p:sp>
    </p:spTree>
    <p:extLst>
      <p:ext uri="{BB962C8B-B14F-4D97-AF65-F5344CB8AC3E}">
        <p14:creationId xmlns:p14="http://schemas.microsoft.com/office/powerpoint/2010/main" val="23541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10" fill="hold"/>
                                        <p:tgtEl>
                                          <p:spTgt spid="1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6" dur="10" fill="hold"/>
                                        <p:tgtEl>
                                          <p:spTgt spid="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9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3" dur="10" fill="hold"/>
                                        <p:tgtEl>
                                          <p:spTgt spid="10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10" fill="hold"/>
                                        <p:tgtEl>
                                          <p:spTgt spid="1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7" dur="10" fill="hold"/>
                                        <p:tgtEl>
                                          <p:spTgt spid="1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1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" fill="hold"/>
                                        <p:tgtEl>
                                          <p:spTgt spid="1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1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3" dur="10" fill="hold"/>
                                        <p:tgtEl>
                                          <p:spTgt spid="1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0" dur="10" fill="hold"/>
                                        <p:tgtEl>
                                          <p:spTgt spid="1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2" grpId="2" animBg="1"/>
      <p:bldP spid="113" grpId="0" animBg="1"/>
      <p:bldP spid="113" grpId="1" animBg="1"/>
      <p:bldP spid="113" grpId="2" animBg="1"/>
      <p:bldP spid="114" grpId="0" animBg="1"/>
      <p:bldP spid="114" grpId="1" animBg="1"/>
      <p:bldP spid="114" grpId="2" animBg="1"/>
      <p:bldP spid="23" grpId="0"/>
      <p:bldGraphic spid="110" grpId="0">
        <p:bldAsOne/>
      </p:bldGraphic>
      <p:bldGraphic spid="110" grpId="1">
        <p:bldAsOne/>
      </p:bldGraphic>
      <p:bldGraphic spid="110" grpId="2">
        <p:bldAsOne/>
      </p:bldGraphic>
      <p:bldGraphic spid="111" grpId="0">
        <p:bldAsOne/>
      </p:bldGraphic>
      <p:bldGraphic spid="111" grpId="1">
        <p:bldAsOne/>
      </p:bldGraphic>
      <p:bldGraphic spid="111" grpId="2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0C35-BE2E-447E-8EA9-4BB3BCA88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F62175C-2E06-C785-57B6-4C6D765B5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0614" y="2967135"/>
            <a:ext cx="1101012" cy="1101012"/>
          </a:xfrm>
          <a:prstGeom prst="ellipse">
            <a:avLst/>
          </a:prstGeom>
          <a:solidFill>
            <a:schemeClr val="bg1">
              <a:alpha val="75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B22F80-00E8-EFEF-E582-E56DDF528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9127" y="4354716"/>
            <a:ext cx="729586" cy="275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8FC5D-55B1-9E70-7970-48C0B82D5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3527" y="4354716"/>
            <a:ext cx="729586" cy="275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42BBE8-7FDB-3AA8-4AC6-E6D0770AA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9127" y="4895576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81711B-D007-A013-672D-9CE2272CE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6659" y="4895576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0CFDB-5FF7-CD3D-E08B-1D52FF3A4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4191" y="4895576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5B486-5F5C-06DA-FAA7-E262A8467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82670" y="5457567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Hierarchy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863BD-5200-1721-8032-0C113EFF8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17445" y="5457567"/>
            <a:ext cx="255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64A803-24BD-71C7-81E6-6280514AD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83707" y="5457567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Proximity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A076E3-7996-FC1D-D0B1-4B0512F8F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9339" y="3128211"/>
            <a:ext cx="573319" cy="573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F26BC9-BCD5-46F3-CF78-64399685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9339" y="4632159"/>
            <a:ext cx="573319" cy="573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B31F5B-0D67-90F2-7ABC-86A1AAE6A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9777" y="2582781"/>
            <a:ext cx="1692444" cy="169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934308-1E21-4F42-06C9-0C18392DA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9777" y="4049357"/>
            <a:ext cx="1692444" cy="169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AF6DEA-8782-43CF-1FA1-AD758E9DF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5998" y="3865987"/>
            <a:ext cx="0" cy="587939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DD788BC-10DE-5E02-C324-51AD96F3F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326099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8FD5A0-4F2E-0663-B847-55A319403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364753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116B320-6501-FF30-3F7D-44B9F1FC2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4034077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5E120B-1360-0E48-0F54-46DDA1207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442061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F3A1E2-22A7-BBC4-36F2-B9D8D038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4807160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58029C-E0D9-BCF2-B882-56DC38D6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326099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249BF2-833D-B4B4-DE71-394B99564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364753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7474E5-8D9E-1F83-50DB-8AE2421A0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4034077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BB97BF-573B-AC5F-51FF-393E3F089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442061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1380F8-91C1-24D3-2549-B8EBB8CA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4807160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668090-9424-3BA2-712D-CE0A0D4B6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326099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A4552A-47F2-2759-E17F-E9A46147E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364753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CD9D8D7-2F62-3812-6884-E07FC3DE4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4034077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90635DB-1D69-C744-732B-08E9B2E4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442061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F130B1-9CB6-F67B-E966-4D451E3D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4807160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30DC95-B3EF-EA73-EAFF-8F8AFC4E4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326099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8272A3-9631-3555-CFBF-69606D23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364753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3A8BE47-6952-F7DD-D536-5F3C4D36A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4034077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634EAF-1D0B-8DB9-82EF-CB852DCC9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442061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E66B8DA-B33B-2FEC-75B0-80A835671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4807160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0098DAD-F07B-93B3-6BCF-B5CE62A46C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4952" y="1202193"/>
            <a:ext cx="11622092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Content Visualization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9A040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Essentials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.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 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6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0.03889 L 3.125E-6 -2.59259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0.03889 L 3.125E-6 -2.59259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0.03889 L 1.66667E-6 0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125E-6 0.03889 L 3.125E-6 0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0.03889 L 4.79167E-6 0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2" dur="1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1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9" dur="1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86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decel="5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3" dur="1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00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6" presetClass="emph" presetSubtype="0" decel="50000" fill="hold" grpId="2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07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decel="50000" fill="hold" grpId="2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14" dur="1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decel="50000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1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21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decel="50000" fill="hold" grpId="2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grpId="1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28" dur="1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decel="50000" fill="hold" grpId="2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mph" presetSubtype="0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35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decel="50000" fill="hold" grpId="2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42" dur="1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decel="50000" fill="hold" grpId="2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49" dur="1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156" dur="1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decel="50000" fill="hold" grpId="2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163" dur="1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decel="50000" fill="hold" grpId="2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170" dur="1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decel="50000" fill="hold" grpId="2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mph" presetSubtype="0" fill="hold" grpId="1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77" dur="1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6" presetClass="emph" presetSubtype="0" decel="50000" fill="hold" grpId="2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4" dur="1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decel="5000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91" dur="1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6" presetClass="emph" presetSubtype="0" decel="50000" fill="hold" grpId="2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198" dur="1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6" presetClass="emph" presetSubtype="0" decel="50000" fill="hold" grpId="2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grpId="1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05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6" presetClass="emph" presetSubtype="0" decel="50000" fill="hold" grpId="2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212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6" presetClass="emph" presetSubtype="0" decel="50000" fill="hold" grpId="2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214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9" dur="1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/>
      <p:bldP spid="14" grpId="0"/>
      <p:bldP spid="15" grpId="0"/>
      <p:bldP spid="12" grpId="0" animBg="1"/>
      <p:bldP spid="12" grpId="1" animBg="1"/>
      <p:bldP spid="12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227378-6761-A4DF-061B-F67CAFFFCF5C}"/>
              </a:ext>
            </a:extLst>
          </p:cNvPr>
          <p:cNvSpPr txBox="1"/>
          <p:nvPr/>
        </p:nvSpPr>
        <p:spPr>
          <a:xfrm>
            <a:off x="378130" y="425987"/>
            <a:ext cx="2756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Messaging and Positioning • Logo Creation • </a:t>
            </a:r>
            <a:r>
              <a:rPr lang="en-US" sz="2800" dirty="0" err="1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Storybranding</a:t>
            </a:r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 • Internal Research • Competitive Review • Value Proposition • Brand Personality • Mood Board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ED910-65A7-1959-4E62-0BC92E620539}"/>
              </a:ext>
            </a:extLst>
          </p:cNvPr>
          <p:cNvSpPr txBox="1"/>
          <p:nvPr/>
        </p:nvSpPr>
        <p:spPr>
          <a:xfrm>
            <a:off x="-29405185" y="1119170"/>
            <a:ext cx="4147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Pitch Decks • Investor Decks • Corporate Decks • IPO Decks • Strategic Plans • Product launches • Clinical Data • Sales Training • Pitch Decks • Investor Decks • Corporate Decks • IPO Decks • Strategic Plans • Product launches • Clinical Data • Sales 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28BA0-93B6-68BA-8A4A-256A2B5E3C0C}"/>
              </a:ext>
            </a:extLst>
          </p:cNvPr>
          <p:cNvSpPr txBox="1"/>
          <p:nvPr/>
        </p:nvSpPr>
        <p:spPr>
          <a:xfrm>
            <a:off x="378130" y="1812353"/>
            <a:ext cx="27955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Print Ads • Booth Cards • Directional Signage • Digital Signage • Letterhead • Case Studies • Brochures • One-pagers • Newsletters • Print Signage • </a:t>
            </a:r>
            <a:r>
              <a:rPr lang="en-US" sz="2800" dirty="0" err="1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Bannerstands</a:t>
            </a:r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 • Agendas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69610-4A54-8EA7-7F2A-B4DA04321DC5}"/>
              </a:ext>
            </a:extLst>
          </p:cNvPr>
          <p:cNvSpPr txBox="1"/>
          <p:nvPr/>
        </p:nvSpPr>
        <p:spPr>
          <a:xfrm>
            <a:off x="-32309826" y="2505536"/>
            <a:ext cx="44355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Post Creation • Social Media Monitoring • Social Asset Creation • Analytics and Reporting • Video Creation • Email Content and Creation • Post Creation • Social Media Monitoring • Social Asset Creation • Analytics and Reporting • Video Creation • Email Content and 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BD458-9A94-F36C-287F-0C979CF6C584}"/>
              </a:ext>
            </a:extLst>
          </p:cNvPr>
          <p:cNvSpPr txBox="1"/>
          <p:nvPr/>
        </p:nvSpPr>
        <p:spPr>
          <a:xfrm>
            <a:off x="1781474" y="3075057"/>
            <a:ext cx="6146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ibre Franklin Light" pitchFamily="2" charset="77"/>
              </a:rPr>
              <a:t>The pitch deck is just the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ECA74-06F3-CA1A-E30D-9F4377879B23}"/>
              </a:ext>
            </a:extLst>
          </p:cNvPr>
          <p:cNvSpPr txBox="1"/>
          <p:nvPr/>
        </p:nvSpPr>
        <p:spPr>
          <a:xfrm>
            <a:off x="7781281" y="3075057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C9A040"/>
                </a:solidFill>
                <a:latin typeface="Libre Franklin Light" pitchFamily="2" charset="77"/>
              </a:rPr>
              <a:t>beginning.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B5C97-9C76-090B-0DD5-BBF02714F00A}"/>
              </a:ext>
            </a:extLst>
          </p:cNvPr>
          <p:cNvSpPr txBox="1"/>
          <p:nvPr/>
        </p:nvSpPr>
        <p:spPr>
          <a:xfrm>
            <a:off x="378130" y="3891902"/>
            <a:ext cx="27568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Messaging and Positioning • Logo Creation • </a:t>
            </a:r>
            <a:r>
              <a:rPr lang="en-US" sz="2800" dirty="0" err="1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Storybranding</a:t>
            </a:r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 • Internal Research • Competitive Review • Value Proposition • Brand Personality • Mood Board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571289-52AF-FBB7-E6A4-4FB7F66E1A51}"/>
              </a:ext>
            </a:extLst>
          </p:cNvPr>
          <p:cNvSpPr txBox="1"/>
          <p:nvPr/>
        </p:nvSpPr>
        <p:spPr>
          <a:xfrm>
            <a:off x="-29405185" y="4585085"/>
            <a:ext cx="41473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Pitch Decks • Investor Decks • Corporate Decks • IPO Decks • Strategic Plans • Product launches • Clinical Data • Sales Training • Pitch Decks • Investor Decks • Corporate Decks • IPO Decks • Strategic Plans • Product launches • Clinical Data • Sales Training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764650-F507-2252-F2F3-499A37070F39}"/>
              </a:ext>
            </a:extLst>
          </p:cNvPr>
          <p:cNvSpPr txBox="1"/>
          <p:nvPr/>
        </p:nvSpPr>
        <p:spPr>
          <a:xfrm>
            <a:off x="378130" y="5278268"/>
            <a:ext cx="27955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Print Ads • Booth Cards • Directional Signage • Digital Signage • Letterhead • Case Studies • Brochures • One-pagers • Newsletters • Print Signage • </a:t>
            </a:r>
            <a:r>
              <a:rPr lang="en-US" sz="2800" dirty="0" err="1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Bannerstands</a:t>
            </a:r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 • Agendas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BF3A86-9F12-C0E7-1F28-B3E1A57BF3C0}"/>
              </a:ext>
            </a:extLst>
          </p:cNvPr>
          <p:cNvSpPr txBox="1"/>
          <p:nvPr/>
        </p:nvSpPr>
        <p:spPr>
          <a:xfrm>
            <a:off x="-32309826" y="5971451"/>
            <a:ext cx="44355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alpha val="30000"/>
                  </a:schemeClr>
                </a:solidFill>
                <a:latin typeface="Libre Franklin Light" pitchFamily="2" charset="77"/>
              </a:rPr>
              <a:t>Post Creation • Social Media Monitoring • Social Asset Creation • Analytics and Reporting • Video Creation • Email Content and Creation • Post Creation • Social Media Monitoring • Social Asset Creation • Analytics and Reporting • Video Creation • Email Content and Creation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C5711-199F-CC33-7E42-C8487E536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96E568-CE46-92D3-C7E2-B9C4DF68D4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96859" y="2471738"/>
            <a:ext cx="6598281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Healthcare is complex.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DC711-55EC-B2B2-EB7B-ADD95A7C938E}"/>
              </a:ext>
            </a:extLst>
          </p:cNvPr>
          <p:cNvSpPr txBox="1"/>
          <p:nvPr/>
        </p:nvSpPr>
        <p:spPr>
          <a:xfrm>
            <a:off x="1334120" y="6138374"/>
            <a:ext cx="952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Rachel </a:t>
            </a:r>
            <a:r>
              <a:rPr lang="en-US" dirty="0" err="1">
                <a:solidFill>
                  <a:schemeClr val="bg1"/>
                </a:solidFill>
                <a:latin typeface="Libre Franklin Light" pitchFamily="2" charset="77"/>
              </a:rPr>
              <a:t>Knutton</a:t>
            </a:r>
            <a:r>
              <a:rPr lang="en-US" dirty="0">
                <a:solidFill>
                  <a:schemeClr val="bg1"/>
                </a:solidFill>
                <a:latin typeface="Libre Franklin Light" pitchFamily="2" charset="77"/>
              </a:rPr>
              <a:t>  |  931-252-8000  |  Rachel@AlluviaStudio.com  |  </a:t>
            </a:r>
            <a:r>
              <a:rPr lang="en-US" dirty="0" err="1">
                <a:solidFill>
                  <a:schemeClr val="bg1"/>
                </a:solidFill>
                <a:latin typeface="Libre Franklin Light" pitchFamily="2" charset="77"/>
              </a:rPr>
              <a:t>www.alluviastudio.com</a:t>
            </a:r>
            <a:endParaRPr lang="en-US" dirty="0">
              <a:solidFill>
                <a:schemeClr val="bg1"/>
              </a:solidFill>
              <a:latin typeface="Libre Franklin Light" pitchFamily="2" charset="77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02165B3-F5B1-9437-2088-0EEAFC579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673566" y="-930409"/>
            <a:ext cx="844868" cy="41896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27F067-855B-240D-DFBC-8C67DE5E5590}"/>
              </a:ext>
            </a:extLst>
          </p:cNvPr>
          <p:cNvSpPr txBox="1"/>
          <p:nvPr/>
        </p:nvSpPr>
        <p:spPr>
          <a:xfrm>
            <a:off x="1043984" y="3356640"/>
            <a:ext cx="10104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Libre Franklin Light" pitchFamily="2" charset="77"/>
              </a:rPr>
              <a:t>Telling your story should be simple.</a:t>
            </a:r>
            <a:endParaRPr lang="en-US" sz="48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1.26797 -1.48148E-6 " pathEditMode="relative" rAng="0" ptsTypes="AA">
                                      <p:cBhvr>
                                        <p:cTn id="39" dur="6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9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1.26797 4.44444E-6 " pathEditMode="relative" rAng="0" ptsTypes="AA">
                                      <p:cBhvr>
                                        <p:cTn id="41" dur="6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9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1.26796 -4.81481E-6 " pathEditMode="relative" rAng="0" ptsTypes="AA">
                                      <p:cBhvr>
                                        <p:cTn id="43" dur="5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9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1.26796 1.11111E-6 " pathEditMode="relative" rAng="0" ptsTypes="AA">
                                      <p:cBhvr>
                                        <p:cTn id="45" dur="6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9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1.73581 -2.22222E-6 " pathEditMode="relative" rAng="0" ptsTypes="AA">
                                      <p:cBhvr>
                                        <p:cTn id="47" dur="5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8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1.73581 3.7037E-6 " pathEditMode="relative" rAng="0" ptsTypes="AA">
                                      <p:cBhvr>
                                        <p:cTn id="49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8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1.03321 1.11111E-6 " pathEditMode="relative" rAng="0" ptsTypes="AA">
                                      <p:cBhvr>
                                        <p:cTn id="51" dur="6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1.03321 -2.96296E-6 " pathEditMode="relative" rAng="0" ptsTypes="AA">
                                      <p:cBhvr>
                                        <p:cTn id="53" dur="6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4" grpId="0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" grpId="0" animBg="1"/>
      <p:bldP spid="3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9A832-19DB-BFE1-59AA-B0D107442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AFCF923-ABFC-32F4-1C66-0C887D5B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23980" y="-4277988"/>
            <a:ext cx="82105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6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5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4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1F35CD-E78F-430B-412F-2E1D39557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02525" y="-3189042"/>
            <a:ext cx="8210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5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4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14AC3-39C9-D004-D44D-A3721CFD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57042" y="-2081047"/>
            <a:ext cx="83869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4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1F4661-9A8F-ECF1-090B-E15592A62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12491" y="-2081047"/>
            <a:ext cx="8210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4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91B9D-24ED-7E01-F1D3-1B9FC8FEC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6657" y="-967838"/>
            <a:ext cx="8386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06046B-78B3-32FE-FDF2-1354476DE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8009" y="2312895"/>
            <a:ext cx="103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Libre Franklin Light" pitchFamily="2" charset="77"/>
              </a:rPr>
              <a:t>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7D6CCF-8B9B-5148-D41C-07992B4CA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4134" y="2312895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Libre Franklin Light" pitchFamily="2" charset="77"/>
              </a:rPr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C4A2A5-1EC3-E47C-B9B8-9BDCC75D1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247" y="3442448"/>
            <a:ext cx="425902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991BB6-C33D-C0AB-E907-6CDC62C5B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247" y="-806823"/>
            <a:ext cx="4259020" cy="3119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FEADB4-9A87-2253-C058-ADBE5C77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9A040">
              <a:alpha val="25197"/>
            </a:srgbClr>
          </a:solidFill>
          <a:ln>
            <a:solidFill>
              <a:srgbClr val="C9A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B2EFD-36E0-9B28-8366-5D8DDAC1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08518" y="-989891"/>
            <a:ext cx="8386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3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2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1</a:t>
            </a:r>
          </a:p>
          <a:p>
            <a:pPr algn="ctr"/>
            <a:r>
              <a:rPr lang="en-US" sz="7200" b="1" dirty="0">
                <a:solidFill>
                  <a:srgbClr val="C7E4E4"/>
                </a:solidFill>
                <a:latin typeface="Libre Franklin" pitchFamily="2" charset="77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ACF24F-9F09-21F6-41AA-2F6BEC20B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69870" y="2294968"/>
            <a:ext cx="1032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C7E4E4"/>
                </a:solidFill>
                <a:latin typeface="Libre Franklin Light" pitchFamily="2" charset="77"/>
              </a:rPr>
              <a:t>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3AA877-BD01-58CC-B11A-235DD2D93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5995" y="229496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C7E4E4"/>
                </a:solidFill>
                <a:latin typeface="Libre Franklin Light" pitchFamily="2" charset="77"/>
              </a:rPr>
              <a:t>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DAF7DD-5B28-17FA-C23D-073026DD1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1108" y="3424521"/>
            <a:ext cx="4576645" cy="34469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BB670F-6011-CE72-B010-6920B501E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1108" y="-824750"/>
            <a:ext cx="4259020" cy="3119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449AB2-8496-CBA4-0ED2-99B8F0656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0714" y="3424521"/>
            <a:ext cx="6096000" cy="3429000"/>
          </a:xfrm>
          <a:prstGeom prst="rect">
            <a:avLst/>
          </a:prstGeom>
          <a:solidFill>
            <a:srgbClr val="7AC3CC">
              <a:alpha val="25197"/>
            </a:srgbClr>
          </a:solidFill>
          <a:ln>
            <a:solidFill>
              <a:srgbClr val="7AC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3DE4C7-2A0C-A9AB-597F-08B113DE7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6044" y="352926"/>
            <a:ext cx="521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ibre Franklin" pitchFamily="2" charset="77"/>
              </a:rPr>
              <a:t>10 years ago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DC941458-83AC-D8EB-066C-EC0574B5B9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6044" y="3534424"/>
            <a:ext cx="5219382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Average investor time spent per deck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5055BA-206F-14DD-9270-CC699D2D8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32376" y="3534424"/>
            <a:ext cx="5219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Average investor time spent per deck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932D64-FD66-DA60-09CC-1E515BA75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47874" y="352926"/>
            <a:ext cx="5219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Libre Franklin" pitchFamily="2" charset="77"/>
              </a:rPr>
              <a:t>Today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6D8905-6CDA-2BE9-CBCD-9B48342D0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73583" y="6002818"/>
            <a:ext cx="216215" cy="1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7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2.08333E-7 0.480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4.07407E-6 L 3.125E-6 0.641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6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4.07407E-6 L -1.66667E-6 0.6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19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01019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50254 " pathEditMode="relative" rAng="0" ptsTypes="AA">
                                      <p:cBhvr>
                                        <p:cTn id="56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1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1.04167E-6 0.160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3.75E-6 0.9599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98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2.08333E-6 0.802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15" grpId="0"/>
      <p:bldP spid="15" grpId="1"/>
      <p:bldP spid="16" grpId="0"/>
      <p:bldP spid="16" grpId="1"/>
      <p:bldP spid="12" grpId="0"/>
      <p:bldP spid="12" grpId="1"/>
      <p:bldP spid="17" grpId="0"/>
      <p:bldP spid="18" grpId="0"/>
      <p:bldP spid="2" grpId="0" animBg="1"/>
      <p:bldP spid="2" grpId="1" animBg="1"/>
      <p:bldP spid="19" grpId="0"/>
      <p:bldP spid="19" grpId="1"/>
      <p:bldP spid="20" grpId="0"/>
      <p:bldP spid="21" grpId="0"/>
      <p:bldP spid="24" grpId="0" animBg="1"/>
      <p:bldP spid="24" grpId="1" animBg="1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31902F-C075-B903-A936-503A1B9DF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517937" y="4682723"/>
            <a:ext cx="7156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Libre Franklin Light" pitchFamily="2" charset="77"/>
              </a:rPr>
              <a:t>visualization</a:t>
            </a:r>
            <a:endParaRPr lang="en-US" sz="9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0643E1D0-6191-829A-DA99-EAD347802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78648" y="3457855"/>
            <a:ext cx="16349284" cy="3400145"/>
          </a:xfrm>
          <a:prstGeom prst="triangle">
            <a:avLst/>
          </a:prstGeom>
          <a:gradFill flip="none" rotWithShape="1">
            <a:gsLst>
              <a:gs pos="0">
                <a:srgbClr val="C7E4E4"/>
              </a:gs>
              <a:gs pos="100000">
                <a:srgbClr val="7AC3C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8C45B83-4084-E3D6-714E-05898B34C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 flipH="1">
            <a:off x="4788920" y="2121918"/>
            <a:ext cx="2614159" cy="2614165"/>
          </a:xfrm>
          <a:custGeom>
            <a:avLst/>
            <a:gdLst>
              <a:gd name="csX0" fmla="*/ 295097 w 1599161"/>
              <a:gd name="csY0" fmla="*/ 295098 h 1599164"/>
              <a:gd name="csX1" fmla="*/ 86133 w 1599161"/>
              <a:gd name="csY1" fmla="*/ 799581 h 1599164"/>
              <a:gd name="csX2" fmla="*/ 86134 w 1599161"/>
              <a:gd name="csY2" fmla="*/ 799592 h 1599164"/>
              <a:gd name="csX3" fmla="*/ 80751 w 1599161"/>
              <a:gd name="csY3" fmla="*/ 999478 h 1599164"/>
              <a:gd name="csX4" fmla="*/ 0 w 1599161"/>
              <a:gd name="csY4" fmla="*/ 1599164 h 1599164"/>
              <a:gd name="csX5" fmla="*/ 799582 w 1599161"/>
              <a:gd name="csY5" fmla="*/ 1513029 h 1599164"/>
              <a:gd name="csX6" fmla="*/ 1513028 w 1599161"/>
              <a:gd name="csY6" fmla="*/ 799583 h 1599164"/>
              <a:gd name="csX7" fmla="*/ 1513027 w 1599161"/>
              <a:gd name="csY7" fmla="*/ 799571 h 1599164"/>
              <a:gd name="csX8" fmla="*/ 1518410 w 1599161"/>
              <a:gd name="csY8" fmla="*/ 599686 h 1599164"/>
              <a:gd name="csX9" fmla="*/ 1599161 w 1599161"/>
              <a:gd name="csY9" fmla="*/ 0 h 1599164"/>
              <a:gd name="csX10" fmla="*/ 799580 w 1599161"/>
              <a:gd name="csY10" fmla="*/ 86134 h 1599164"/>
              <a:gd name="csX11" fmla="*/ 295097 w 1599161"/>
              <a:gd name="csY11" fmla="*/ 295098 h 1599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599161" h="1599164">
                <a:moveTo>
                  <a:pt x="295097" y="295098"/>
                </a:moveTo>
                <a:cubicBezTo>
                  <a:pt x="165988" y="424206"/>
                  <a:pt x="86133" y="602568"/>
                  <a:pt x="86133" y="799581"/>
                </a:cubicBezTo>
                <a:lnTo>
                  <a:pt x="86134" y="799592"/>
                </a:lnTo>
                <a:lnTo>
                  <a:pt x="80751" y="999478"/>
                </a:lnTo>
                <a:cubicBezTo>
                  <a:pt x="69984" y="1199373"/>
                  <a:pt x="43068" y="1399268"/>
                  <a:pt x="0" y="1599164"/>
                </a:cubicBezTo>
                <a:cubicBezTo>
                  <a:pt x="266527" y="1541740"/>
                  <a:pt x="533054" y="1513030"/>
                  <a:pt x="799582" y="1513029"/>
                </a:cubicBezTo>
                <a:cubicBezTo>
                  <a:pt x="1193607" y="1513030"/>
                  <a:pt x="1513029" y="1193608"/>
                  <a:pt x="1513028" y="799583"/>
                </a:cubicBezTo>
                <a:lnTo>
                  <a:pt x="1513027" y="799571"/>
                </a:lnTo>
                <a:lnTo>
                  <a:pt x="1518410" y="599686"/>
                </a:lnTo>
                <a:cubicBezTo>
                  <a:pt x="1529177" y="399791"/>
                  <a:pt x="1556094" y="199895"/>
                  <a:pt x="1599161" y="0"/>
                </a:cubicBezTo>
                <a:cubicBezTo>
                  <a:pt x="1332634" y="57423"/>
                  <a:pt x="1066107" y="86134"/>
                  <a:pt x="799580" y="86134"/>
                </a:cubicBezTo>
                <a:cubicBezTo>
                  <a:pt x="602567" y="86134"/>
                  <a:pt x="424205" y="165989"/>
                  <a:pt x="295097" y="2950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D6EA4F-FA9B-E697-D4EC-6F8D5445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9505" y="2555107"/>
            <a:ext cx="1932982" cy="1932982"/>
          </a:xfrm>
          <a:prstGeom prst="ellipse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9E4ADE-448D-6B25-A93B-4BCEACD12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48704" y="2874306"/>
            <a:ext cx="1294583" cy="1294583"/>
            <a:chOff x="5448704" y="2874306"/>
            <a:chExt cx="1294583" cy="12945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ED74EE-9ADB-54C1-4460-F6927927F8B8}"/>
                </a:ext>
              </a:extLst>
            </p:cNvPr>
            <p:cNvSpPr/>
            <p:nvPr/>
          </p:nvSpPr>
          <p:spPr>
            <a:xfrm>
              <a:off x="5448704" y="2874306"/>
              <a:ext cx="1294583" cy="12945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4B98DB-0259-99A6-6FF3-04802211A9AB}"/>
                </a:ext>
              </a:extLst>
            </p:cNvPr>
            <p:cNvSpPr/>
            <p:nvPr/>
          </p:nvSpPr>
          <p:spPr>
            <a:xfrm>
              <a:off x="6348896" y="3230029"/>
              <a:ext cx="185254" cy="185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4297102-030F-EFE7-1ACD-2512E46D9F29}"/>
                </a:ext>
              </a:extLst>
            </p:cNvPr>
            <p:cNvSpPr/>
            <p:nvPr/>
          </p:nvSpPr>
          <p:spPr>
            <a:xfrm>
              <a:off x="6559902" y="3405311"/>
              <a:ext cx="52544" cy="5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A5004C37-BCDE-AC33-090B-1BC6720D7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962400" y="367798"/>
            <a:ext cx="4267200" cy="3471691"/>
          </a:xfrm>
          <a:custGeom>
            <a:avLst/>
            <a:gdLst>
              <a:gd name="csX0" fmla="*/ 0 w 4935254"/>
              <a:gd name="csY0" fmla="*/ 3200400 h 3200400"/>
              <a:gd name="csX1" fmla="*/ 4935254 w 4935254"/>
              <a:gd name="csY1" fmla="*/ 3200400 h 3200400"/>
              <a:gd name="csX2" fmla="*/ 4935254 w 4935254"/>
              <a:gd name="csY2" fmla="*/ 0 h 3200400"/>
              <a:gd name="csX3" fmla="*/ 4553402 w 4935254"/>
              <a:gd name="csY3" fmla="*/ 0 h 3200400"/>
              <a:gd name="csX4" fmla="*/ 4547043 w 4935254"/>
              <a:gd name="csY4" fmla="*/ 53372 h 3200400"/>
              <a:gd name="csX5" fmla="*/ 2513658 w 4935254"/>
              <a:gd name="csY5" fmla="*/ 831004 h 3200400"/>
              <a:gd name="csX6" fmla="*/ 480274 w 4935254"/>
              <a:gd name="csY6" fmla="*/ 53372 h 3200400"/>
              <a:gd name="csX7" fmla="*/ 473914 w 4935254"/>
              <a:gd name="csY7" fmla="*/ 0 h 3200400"/>
              <a:gd name="csX8" fmla="*/ 0 w 4935254"/>
              <a:gd name="csY8" fmla="*/ 0 h 320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935254" h="3200400">
                <a:moveTo>
                  <a:pt x="0" y="3200400"/>
                </a:moveTo>
                <a:lnTo>
                  <a:pt x="4935254" y="3200400"/>
                </a:lnTo>
                <a:lnTo>
                  <a:pt x="4935254" y="0"/>
                </a:lnTo>
                <a:lnTo>
                  <a:pt x="4553402" y="0"/>
                </a:lnTo>
                <a:lnTo>
                  <a:pt x="4547043" y="53372"/>
                </a:lnTo>
                <a:cubicBezTo>
                  <a:pt x="4442373" y="490156"/>
                  <a:pt x="3571941" y="831004"/>
                  <a:pt x="2513658" y="831004"/>
                </a:cubicBezTo>
                <a:cubicBezTo>
                  <a:pt x="1455375" y="831004"/>
                  <a:pt x="584944" y="490156"/>
                  <a:pt x="480274" y="53372"/>
                </a:cubicBezTo>
                <a:lnTo>
                  <a:pt x="4739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45CAD0D-0065-F6ED-0C30-A3F1C6E11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63767">
            <a:off x="3587074" y="2525617"/>
            <a:ext cx="5221831" cy="5342653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24EA1B5B-3310-EA94-B6FA-20FCE0D5FF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92139" y="887998"/>
            <a:ext cx="4807726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Content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8C06C-36F6-44C6-5DCF-30DE2DDA6E0E}"/>
              </a:ext>
            </a:extLst>
          </p:cNvPr>
          <p:cNvSpPr txBox="1"/>
          <p:nvPr/>
        </p:nvSpPr>
        <p:spPr>
          <a:xfrm>
            <a:off x="4726869" y="5051579"/>
            <a:ext cx="27382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Libre Franklin SemiBold" pitchFamily="2" charset="77"/>
              </a:rPr>
              <a:t>50 </a:t>
            </a:r>
            <a:r>
              <a:rPr lang="en-US" sz="6600" b="1" dirty="0" err="1">
                <a:latin typeface="Libre Franklin SemiBold" pitchFamily="2" charset="77"/>
              </a:rPr>
              <a:t>ms</a:t>
            </a:r>
            <a:endParaRPr lang="en-US" sz="6600" b="1" dirty="0">
              <a:latin typeface="Libre Franklin SemiBold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0.25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-2.77556E-1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-2.22222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.01644 L 0 -1.11111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9" grpId="0" animBg="1"/>
      <p:bldP spid="29" grpId="1" animBg="1"/>
      <p:bldP spid="17" grpId="0" animBg="1"/>
      <p:bldP spid="6" grpId="0" animBg="1"/>
      <p:bldP spid="15" grpId="0" animBg="1"/>
      <p:bldP spid="20" grpId="0" animBg="1"/>
      <p:bldP spid="20" grpId="1" animBg="1"/>
      <p:bldP spid="27" grpId="0"/>
      <p:bldP spid="27" grpId="1"/>
      <p:bldP spid="27" grpId="2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B4AEE0-96B1-A1A0-DDFF-7A869D2C1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iangle 28">
            <a:extLst>
              <a:ext uri="{FF2B5EF4-FFF2-40B4-BE49-F238E27FC236}">
                <a16:creationId xmlns:a16="http://schemas.microsoft.com/office/drawing/2014/main" id="{A465B94D-D0AE-8BAC-CB79-B9B24B55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9661" y="2110891"/>
            <a:ext cx="14105472" cy="4747109"/>
          </a:xfrm>
          <a:prstGeom prst="triangle">
            <a:avLst/>
          </a:prstGeom>
          <a:gradFill flip="none" rotWithShape="1">
            <a:gsLst>
              <a:gs pos="0">
                <a:srgbClr val="C7E4E4"/>
              </a:gs>
              <a:gs pos="100000">
                <a:srgbClr val="7AC3CC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3A907AF-B37F-2CA7-7EAB-2AF7D180E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 flipH="1">
            <a:off x="7085323" y="774954"/>
            <a:ext cx="2614159" cy="2614165"/>
          </a:xfrm>
          <a:custGeom>
            <a:avLst/>
            <a:gdLst>
              <a:gd name="csX0" fmla="*/ 295097 w 1599161"/>
              <a:gd name="csY0" fmla="*/ 295098 h 1599164"/>
              <a:gd name="csX1" fmla="*/ 86133 w 1599161"/>
              <a:gd name="csY1" fmla="*/ 799581 h 1599164"/>
              <a:gd name="csX2" fmla="*/ 86134 w 1599161"/>
              <a:gd name="csY2" fmla="*/ 799592 h 1599164"/>
              <a:gd name="csX3" fmla="*/ 80751 w 1599161"/>
              <a:gd name="csY3" fmla="*/ 999478 h 1599164"/>
              <a:gd name="csX4" fmla="*/ 0 w 1599161"/>
              <a:gd name="csY4" fmla="*/ 1599164 h 1599164"/>
              <a:gd name="csX5" fmla="*/ 799582 w 1599161"/>
              <a:gd name="csY5" fmla="*/ 1513029 h 1599164"/>
              <a:gd name="csX6" fmla="*/ 1513028 w 1599161"/>
              <a:gd name="csY6" fmla="*/ 799583 h 1599164"/>
              <a:gd name="csX7" fmla="*/ 1513027 w 1599161"/>
              <a:gd name="csY7" fmla="*/ 799571 h 1599164"/>
              <a:gd name="csX8" fmla="*/ 1518410 w 1599161"/>
              <a:gd name="csY8" fmla="*/ 599686 h 1599164"/>
              <a:gd name="csX9" fmla="*/ 1599161 w 1599161"/>
              <a:gd name="csY9" fmla="*/ 0 h 1599164"/>
              <a:gd name="csX10" fmla="*/ 799580 w 1599161"/>
              <a:gd name="csY10" fmla="*/ 86134 h 1599164"/>
              <a:gd name="csX11" fmla="*/ 295097 w 1599161"/>
              <a:gd name="csY11" fmla="*/ 295098 h 159916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1599161" h="1599164">
                <a:moveTo>
                  <a:pt x="295097" y="295098"/>
                </a:moveTo>
                <a:cubicBezTo>
                  <a:pt x="165988" y="424206"/>
                  <a:pt x="86133" y="602568"/>
                  <a:pt x="86133" y="799581"/>
                </a:cubicBezTo>
                <a:lnTo>
                  <a:pt x="86134" y="799592"/>
                </a:lnTo>
                <a:lnTo>
                  <a:pt x="80751" y="999478"/>
                </a:lnTo>
                <a:cubicBezTo>
                  <a:pt x="69984" y="1199373"/>
                  <a:pt x="43068" y="1399268"/>
                  <a:pt x="0" y="1599164"/>
                </a:cubicBezTo>
                <a:cubicBezTo>
                  <a:pt x="266527" y="1541740"/>
                  <a:pt x="533054" y="1513030"/>
                  <a:pt x="799582" y="1513029"/>
                </a:cubicBezTo>
                <a:cubicBezTo>
                  <a:pt x="1193607" y="1513030"/>
                  <a:pt x="1513029" y="1193608"/>
                  <a:pt x="1513028" y="799583"/>
                </a:cubicBezTo>
                <a:lnTo>
                  <a:pt x="1513027" y="799571"/>
                </a:lnTo>
                <a:lnTo>
                  <a:pt x="1518410" y="599686"/>
                </a:lnTo>
                <a:cubicBezTo>
                  <a:pt x="1529177" y="399791"/>
                  <a:pt x="1556094" y="199895"/>
                  <a:pt x="1599161" y="0"/>
                </a:cubicBezTo>
                <a:cubicBezTo>
                  <a:pt x="1332634" y="57423"/>
                  <a:pt x="1066107" y="86134"/>
                  <a:pt x="799580" y="86134"/>
                </a:cubicBezTo>
                <a:cubicBezTo>
                  <a:pt x="602567" y="86134"/>
                  <a:pt x="424205" y="165989"/>
                  <a:pt x="295097" y="2950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9F74CE-8F4F-C221-2761-F6CE443D5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25908" y="1208143"/>
            <a:ext cx="1932982" cy="1932982"/>
          </a:xfrm>
          <a:prstGeom prst="ellipse">
            <a:avLst/>
          </a:prstGeom>
          <a:solidFill>
            <a:srgbClr val="7AC3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8F12A4-D615-3F00-9C93-62069D9FD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45107" y="1527342"/>
            <a:ext cx="1294583" cy="1294583"/>
            <a:chOff x="5448704" y="2874306"/>
            <a:chExt cx="1294583" cy="12945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3760474-3209-E3DA-F766-75337E61E3CF}"/>
                </a:ext>
              </a:extLst>
            </p:cNvPr>
            <p:cNvSpPr/>
            <p:nvPr/>
          </p:nvSpPr>
          <p:spPr>
            <a:xfrm>
              <a:off x="5448704" y="2874306"/>
              <a:ext cx="1294583" cy="129458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3ED0F6E-4A40-4506-99FE-DB74A4195086}"/>
                </a:ext>
              </a:extLst>
            </p:cNvPr>
            <p:cNvSpPr/>
            <p:nvPr/>
          </p:nvSpPr>
          <p:spPr>
            <a:xfrm>
              <a:off x="6348896" y="3230029"/>
              <a:ext cx="185254" cy="1852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612C68-5814-800B-897E-2AE35EA452EA}"/>
                </a:ext>
              </a:extLst>
            </p:cNvPr>
            <p:cNvSpPr/>
            <p:nvPr/>
          </p:nvSpPr>
          <p:spPr>
            <a:xfrm>
              <a:off x="6559902" y="3405311"/>
              <a:ext cx="52544" cy="52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BE5660C-182A-804F-EAA7-0B5BC9F2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6258803" y="-979166"/>
            <a:ext cx="4267200" cy="3471691"/>
          </a:xfrm>
          <a:custGeom>
            <a:avLst/>
            <a:gdLst>
              <a:gd name="csX0" fmla="*/ 0 w 4935254"/>
              <a:gd name="csY0" fmla="*/ 3200400 h 3200400"/>
              <a:gd name="csX1" fmla="*/ 4935254 w 4935254"/>
              <a:gd name="csY1" fmla="*/ 3200400 h 3200400"/>
              <a:gd name="csX2" fmla="*/ 4935254 w 4935254"/>
              <a:gd name="csY2" fmla="*/ 0 h 3200400"/>
              <a:gd name="csX3" fmla="*/ 4553402 w 4935254"/>
              <a:gd name="csY3" fmla="*/ 0 h 3200400"/>
              <a:gd name="csX4" fmla="*/ 4547043 w 4935254"/>
              <a:gd name="csY4" fmla="*/ 53372 h 3200400"/>
              <a:gd name="csX5" fmla="*/ 2513658 w 4935254"/>
              <a:gd name="csY5" fmla="*/ 831004 h 3200400"/>
              <a:gd name="csX6" fmla="*/ 480274 w 4935254"/>
              <a:gd name="csY6" fmla="*/ 53372 h 3200400"/>
              <a:gd name="csX7" fmla="*/ 473914 w 4935254"/>
              <a:gd name="csY7" fmla="*/ 0 h 3200400"/>
              <a:gd name="csX8" fmla="*/ 0 w 4935254"/>
              <a:gd name="csY8" fmla="*/ 0 h 320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935254" h="3200400">
                <a:moveTo>
                  <a:pt x="0" y="3200400"/>
                </a:moveTo>
                <a:lnTo>
                  <a:pt x="4935254" y="3200400"/>
                </a:lnTo>
                <a:lnTo>
                  <a:pt x="4935254" y="0"/>
                </a:lnTo>
                <a:lnTo>
                  <a:pt x="4553402" y="0"/>
                </a:lnTo>
                <a:lnTo>
                  <a:pt x="4547043" y="53372"/>
                </a:lnTo>
                <a:cubicBezTo>
                  <a:pt x="4442373" y="490156"/>
                  <a:pt x="3571941" y="831004"/>
                  <a:pt x="2513658" y="831004"/>
                </a:cubicBezTo>
                <a:cubicBezTo>
                  <a:pt x="1455375" y="831004"/>
                  <a:pt x="584944" y="490156"/>
                  <a:pt x="480274" y="53372"/>
                </a:cubicBezTo>
                <a:lnTo>
                  <a:pt x="4739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ADAC44B-B8AF-639B-8A00-F6E05A5DA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763767">
            <a:off x="5883477" y="1178653"/>
            <a:ext cx="5221831" cy="5342653"/>
          </a:xfrm>
          <a:prstGeom prst="arc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A6ECFE-BC19-4623-1FE8-625E2036AC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7692" y="830820"/>
            <a:ext cx="2994731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AC3CC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Interest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AC3CC"/>
              </a:solidFill>
              <a:effectLst/>
              <a:uLnTx/>
              <a:uFillTx/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433D3-61AB-E23D-D6C9-23F23F98319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59222" y="1792231"/>
            <a:ext cx="2813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comes before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F8D0D-704B-027A-F4CF-03A70D951915}"/>
              </a:ext>
            </a:extLst>
          </p:cNvPr>
          <p:cNvSpPr txBox="1"/>
          <p:nvPr/>
        </p:nvSpPr>
        <p:spPr>
          <a:xfrm>
            <a:off x="727692" y="2322755"/>
            <a:ext cx="5500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7AC3CC"/>
                </a:solidFill>
                <a:latin typeface="Libre Franklin Light" pitchFamily="2" charset="77"/>
              </a:rPr>
              <a:t>understanding </a:t>
            </a:r>
            <a:endParaRPr lang="en-US" sz="6000" dirty="0">
              <a:solidFill>
                <a:srgbClr val="7AC3CC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2F3EB4-2784-8F72-26E6-57BC8A81620E}"/>
              </a:ext>
            </a:extLst>
          </p:cNvPr>
          <p:cNvSpPr txBox="1"/>
          <p:nvPr/>
        </p:nvSpPr>
        <p:spPr>
          <a:xfrm>
            <a:off x="7023278" y="4222662"/>
            <a:ext cx="27382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latin typeface="Libre Franklin SemiBold" pitchFamily="2" charset="77"/>
              </a:rPr>
              <a:t>50 </a:t>
            </a:r>
            <a:r>
              <a:rPr lang="en-US" sz="6600" b="1" dirty="0" err="1">
                <a:latin typeface="Libre Franklin SemiBold" pitchFamily="2" charset="77"/>
              </a:rPr>
              <a:t>ms</a:t>
            </a:r>
            <a:endParaRPr lang="en-US" sz="6600" b="1" dirty="0">
              <a:latin typeface="Libre Franklin SemiBold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98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875E-6 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719 -0.00023 L 3.75E-6 -1.48148E-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C1AC9-BD15-D0C6-8500-6CD89824A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B0DB11-76A5-6B50-01DB-9F577FEABE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4952" y="950290"/>
            <a:ext cx="11622092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Content Visualization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9A040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Essentials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 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5218E21-C677-9E02-A04B-ED75F5B20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0614" y="2632601"/>
            <a:ext cx="1101012" cy="1101012"/>
          </a:xfrm>
          <a:prstGeom prst="ellipse">
            <a:avLst/>
          </a:prstGeom>
          <a:solidFill>
            <a:schemeClr val="bg1">
              <a:alpha val="75000"/>
            </a:schemeClr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27A1A5-17BF-CD0C-CC73-E10710D88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9127" y="4020182"/>
            <a:ext cx="729586" cy="275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7A59F-A9F6-F903-C0E1-586CF0714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3527" y="4020182"/>
            <a:ext cx="729586" cy="2754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9B4FF-A672-1076-5C91-CB7B5459C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69127" y="4561042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565869-D9EA-C8F9-624F-AB57F4E78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66659" y="4561042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891349-FEA5-DBB6-87B9-9A9215C07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4191" y="4561042"/>
            <a:ext cx="448922" cy="153717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4C6C9F-6CB6-6B83-4D7D-6EFB034B64B4}"/>
              </a:ext>
            </a:extLst>
          </p:cNvPr>
          <p:cNvSpPr txBox="1"/>
          <p:nvPr/>
        </p:nvSpPr>
        <p:spPr>
          <a:xfrm>
            <a:off x="1482670" y="5123033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Hierarchy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701D13-A60C-BC0B-272F-0EE17374E215}"/>
              </a:ext>
            </a:extLst>
          </p:cNvPr>
          <p:cNvSpPr txBox="1"/>
          <p:nvPr/>
        </p:nvSpPr>
        <p:spPr>
          <a:xfrm>
            <a:off x="4817445" y="5123033"/>
            <a:ext cx="255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White space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9C3C62-7B48-E2A4-0F60-52BB53324A1A}"/>
              </a:ext>
            </a:extLst>
          </p:cNvPr>
          <p:cNvSpPr txBox="1"/>
          <p:nvPr/>
        </p:nvSpPr>
        <p:spPr>
          <a:xfrm>
            <a:off x="8583707" y="5123033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ibre Franklin Light" pitchFamily="2" charset="77"/>
              </a:rPr>
              <a:t>Proximity</a:t>
            </a:r>
            <a:endParaRPr lang="en-US" sz="3200" dirty="0">
              <a:solidFill>
                <a:schemeClr val="bg1"/>
              </a:solidFill>
              <a:latin typeface="Libre Franklin Light" pitchFamily="2" charset="77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44073D-3735-8D0E-77EE-BEAB0F4A6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9339" y="2793677"/>
            <a:ext cx="573319" cy="573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25B508-84BE-C8C9-5800-3C2E5B79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9339" y="4297625"/>
            <a:ext cx="573319" cy="573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F9AD87-513E-9185-ECD9-6891AD923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9777" y="2248247"/>
            <a:ext cx="1692444" cy="169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16A46E-B39F-903C-72A1-E9BC4B438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9777" y="3714823"/>
            <a:ext cx="1692444" cy="1692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C8AFF5-0BB9-E98D-80A3-FAC1C0D66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5998" y="3531453"/>
            <a:ext cx="0" cy="587939"/>
          </a:xfrm>
          <a:prstGeom prst="straightConnector1">
            <a:avLst/>
          </a:prstGeom>
          <a:ln>
            <a:solidFill>
              <a:schemeClr val="bg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3CCFA52-B369-9B46-747C-32B5E5BB3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292645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81A40C-377C-016A-F6F5-5E577463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3313001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297232-15F2-A45C-7D9C-8B387D0D8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369954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B22EC-5BD3-21C8-577F-1F816D4A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408608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FDE4B97-B679-96BF-3C9F-23E1585F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27503" y="4472626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4A04B12-4ACA-A408-4B17-3C9A879B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292645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0EC5E0-C0E5-218B-FC44-492AC244F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3313001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9800A98-EE4E-CBF1-DA39-6D0C9790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369954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245D2-1E79-7C5F-A4A3-18FD7F677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408608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D035A1-1A28-7CF6-EFE1-026BAE1F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93263" y="4472626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2DC5623-F649-B1A5-5955-5A4A4CA0B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292645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6D4F291-71BD-F616-A593-B72588EC3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3313001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10702C-50FF-F99A-03AD-7A2B5BC81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369954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AFFD789-FD38-0431-698E-ADFD1C9BB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408608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EF2FFA-FF7E-CA19-FA92-DDACBBC57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24783" y="4472626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CC687A-7522-FCB7-93E4-5FF7BD180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2926459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AC10C36-5BE8-9EA5-6475-3A2B9D991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3313001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20D8C19-81A2-17D7-FC48-9B48E3B63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3699543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3773E38-AC8D-FA62-0E08-5412ECCF1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4086085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710895-9C5D-A566-E2DD-5FDA3263A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90543" y="4472626"/>
            <a:ext cx="256648" cy="2566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7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125E-6 0.03889 L 3.125E-6 -1.11022E-1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125E-6 0.03889 L 3.125E-6 -1.11022E-1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0.03889 L 1.66667E-6 2.59259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125E-6 0.03889 L 3.125E-6 2.59259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0.03889 L 4.79167E-6 2.59259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3" dur="1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3" dur="1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1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88" dur="1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decel="50000" fill="hold" grpId="2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1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5" dur="1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decel="50000" fill="hold" grpId="2" nodeType="withEffect">
                                  <p:stCondLst>
                                    <p:cond delay="2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02" dur="1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decel="50000" fill="hold" grpId="2" nodeType="withEffect">
                                  <p:stCondLst>
                                    <p:cond delay="3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1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09" dur="1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" presetClass="emph" presetSubtype="0" decel="50000" fill="hold" grpId="2" nodeType="withEffect">
                                  <p:stCondLst>
                                    <p:cond delay="4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16" dur="1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decel="50000" fill="hold" grpId="2" nodeType="withEffect">
                                  <p:stCondLst>
                                    <p:cond delay="5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6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grpId="1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23" dur="1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6" presetClass="emph" presetSubtype="0" decel="50000" fill="hold" grpId="2" nodeType="withEffect">
                                  <p:stCondLst>
                                    <p:cond delay="60"/>
                                  </p:stCondLst>
                                  <p:childTnLst>
                                    <p:animScale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30" dur="1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decel="50000" fill="hold" grpId="2" nodeType="withEffect">
                                  <p:stCondLst>
                                    <p:cond delay="70"/>
                                  </p:stCondLst>
                                  <p:childTnLst>
                                    <p:animScale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grpId="1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37" dur="1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decel="50000" fill="hold" grpId="2" nodeType="withEffect">
                                  <p:stCondLst>
                                    <p:cond delay="8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9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1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44" dur="1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decel="50000" fill="hold" grpId="2" nodeType="withEffect">
                                  <p:stCondLst>
                                    <p:cond delay="90"/>
                                  </p:stCondLst>
                                  <p:childTnLst>
                                    <p:animScale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1" dur="1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1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158" dur="1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decel="50000" fill="hold" grpId="2" nodeType="withEffect">
                                  <p:stCondLst>
                                    <p:cond delay="110"/>
                                  </p:stCondLst>
                                  <p:childTnLst>
                                    <p:animScale>
                                      <p:cBhvr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165" dur="1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decel="50000" fill="hold" grpId="2" nodeType="withEffect">
                                  <p:stCondLst>
                                    <p:cond delay="120"/>
                                  </p:stCondLst>
                                  <p:childTnLst>
                                    <p:animScale>
                                      <p:cBhvr>
                                        <p:cTn id="167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grpId="1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172" dur="1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decel="50000" fill="hold" grpId="2" nodeType="withEffect">
                                  <p:stCondLst>
                                    <p:cond delay="130"/>
                                  </p:stCondLst>
                                  <p:childTnLst>
                                    <p:animScale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fill="hold" grpId="1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79" dur="1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decel="50000" fill="hold" grpId="2" nodeType="withEffect">
                                  <p:stCondLst>
                                    <p:cond delay="140"/>
                                  </p:stCondLst>
                                  <p:childTnLst>
                                    <p:animScale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6" dur="1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decel="50000" fill="hold" grpId="2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16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grpId="1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93" dur="1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6" presetClass="emph" presetSubtype="0" decel="50000" fill="hold" grpId="2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fill="hold" grpId="1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00" dur="1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6" presetClass="emph" presetSubtype="0" decel="50000" fill="hold" grpId="2" nodeType="withEffect">
                                  <p:stCondLst>
                                    <p:cond delay="170"/>
                                  </p:stCondLst>
                                  <p:childTnLst>
                                    <p:animScale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fill="hold" grpId="1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07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decel="50000" fill="hold" grpId="2" nodeType="withEffect">
                                  <p:stCondLst>
                                    <p:cond delay="180"/>
                                  </p:stCondLst>
                                  <p:childTnLst>
                                    <p:animScale>
                                      <p:cBhvr>
                                        <p:cTn id="20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214" dur="1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6" presetClass="emph" presetSubtype="0" decel="50000" fill="hold" grpId="2" nodeType="withEffect">
                                  <p:stCondLst>
                                    <p:cond delay="190"/>
                                  </p:stCondLst>
                                  <p:childTnLst>
                                    <p:animScale>
                                      <p:cBhvr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1" dur="1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/>
      <p:bldP spid="14" grpId="0"/>
      <p:bldP spid="15" grpId="0"/>
      <p:bldP spid="12" grpId="0" animBg="1"/>
      <p:bldP spid="12" grpId="1" animBg="1"/>
      <p:bldP spid="12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FABEF-DE89-A735-2170-330B9369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0639E6D-8EBE-1A12-3C74-A05892E6EE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005" y="3654277"/>
            <a:ext cx="353341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Your eyes don’t have a guide.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6D4606-68B7-C7AE-C679-614144510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499912"/>
            <a:ext cx="2281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Libre Franklin" pitchFamily="2" charset="77"/>
              </a:rPr>
              <a:t>Acting as a North Star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9D172-DC2F-A78A-8B23-5ABE3E4E0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36677" y="767080"/>
            <a:ext cx="50995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  <a:latin typeface="Libre Franklin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25629D-C23D-625D-9202-07C75E072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2740723"/>
            <a:ext cx="20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Inspiring your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718D37-24C5-D1DC-2DED-F9C2B1F7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36677" y="3029062"/>
            <a:ext cx="49442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1600" dirty="0">
                <a:solidFill>
                  <a:schemeClr val="bg2">
                    <a:lumMod val="90000"/>
                  </a:schemeClr>
                </a:solidFill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DAE82-165B-3146-98BC-AF64370D4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02DB28-8CA6-FC55-2528-AE9506EA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5" y="2551837"/>
            <a:ext cx="4983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Without hierarchy, everything </a:t>
            </a:r>
            <a:r>
              <a:rPr lang="en-US" sz="3600" dirty="0">
                <a:solidFill>
                  <a:srgbClr val="C9A040"/>
                </a:solidFill>
                <a:latin typeface="Libre Franklin Medium" pitchFamily="2" charset="77"/>
              </a:rPr>
              <a:t>competes</a:t>
            </a:r>
            <a:r>
              <a:rPr lang="en-US" sz="3600" dirty="0">
                <a:solidFill>
                  <a:schemeClr val="bg1"/>
                </a:solidFill>
                <a:latin typeface="Libre Franklin Light" pitchFamily="2" charset="77"/>
              </a:rPr>
              <a:t> for your attention.</a:t>
            </a:r>
            <a:endParaRPr lang="en-US" sz="3600" i="1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4EE03D-85BE-0C12-766D-63D918790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70623" y="932448"/>
            <a:ext cx="3362377" cy="9078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AA2F0F-7B83-1F2D-9B96-0E19D749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512011" y="1840286"/>
            <a:ext cx="3520989" cy="181399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AA116E-700F-C957-B131-5AD002A7E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512011" y="1840286"/>
            <a:ext cx="864973" cy="181399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90F7BB-6A69-1EAA-0AB1-2B34CA46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944497" y="1840286"/>
            <a:ext cx="432487" cy="27235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1F97AF-BC2B-26D1-85A5-0CA898AFD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44497" y="4563800"/>
            <a:ext cx="3088503" cy="45391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755B86-9D47-BE87-C3D1-095BADCEC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8351811" y="5017719"/>
            <a:ext cx="1681189" cy="9078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30F2F6-ACC6-7F6A-8897-56C5B3553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8351811" y="3654277"/>
            <a:ext cx="840594" cy="22712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228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25E-6 0 L 1.25E-6 -0.1423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3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" grpId="0"/>
      <p:bldP spid="2" grpId="1"/>
      <p:bldP spid="3" grpId="0"/>
      <p:bldP spid="3" grpId="1"/>
      <p:bldP spid="17" grpId="0"/>
      <p:bldP spid="17" grpId="1"/>
      <p:bldP spid="20" grpId="0"/>
      <p:bldP spid="20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89609-E23C-9814-F07E-1D670504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05884-A92F-B852-54A3-923F3EA10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EE1B3-4475-E69B-15D3-93180B2B3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004" y="1332810"/>
            <a:ext cx="1282723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6FFCD5-F683-4A27-688C-71248A8E2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532570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Libre Franklin" pitchFamily="2" charset="77"/>
              </a:rPr>
              <a:t>Acting as a North Star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2AE3C-ACC8-84B3-1522-D89534DB6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36677" y="847290"/>
            <a:ext cx="4671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Libre Franklin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65223-5826-7F40-738B-C01A061D5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2580873"/>
            <a:ext cx="2483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Inspiring your team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62486D-473D-3A1A-F528-FDCB5922B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36677" y="2916764"/>
            <a:ext cx="43190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3595992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D53B3-0C5D-3F45-68DB-EAC518D16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BDA563-C185-B7E4-76A5-09D043B5C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350294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9A040"/>
                </a:solidFill>
                <a:latin typeface="Libre Franklin Light" pitchFamily="2" charset="77"/>
              </a:rPr>
              <a:t>HIERARCHY </a:t>
            </a:r>
            <a:endParaRPr lang="en-US" sz="2400" i="1" dirty="0">
              <a:solidFill>
                <a:srgbClr val="C9A040"/>
              </a:solidFill>
              <a:latin typeface="Baskerville" panose="02020502070401020303" pitchFamily="18" charset="0"/>
              <a:ea typeface="Baskerville" panose="0202050207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274CC-ED62-F64A-BF85-4B24D560F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4004" y="1332810"/>
            <a:ext cx="1499128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Size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40000"/>
                  </a:schemeClr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.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40000"/>
                  </a:schemeClr>
                </a:solidFill>
                <a:effectLst/>
                <a:uLnTx/>
                <a:uFillTx/>
                <a:latin typeface="Libre Franklin Light" pitchFamily="2" charset="77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E4CFB-C9AA-7C17-21F1-79E39C4F3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004" y="2847722"/>
            <a:ext cx="2502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>
                <a:latin typeface="Libre Franklin Light" pitchFamily="2" charset="77"/>
              </a:rPr>
              <a:t>Contrast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402BA6-86DF-7387-A484-525CB40A9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532570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ibre Franklin SemiBold" pitchFamily="2" charset="77"/>
              </a:rPr>
              <a:t>Acting as a North Star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ED3BC-8834-88BD-4AB3-0AB2A0555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36677" y="847290"/>
            <a:ext cx="4671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Your values guide your decision making in both your personal and professional life. Does this choice align with my values? Does this go against anything my company and I stand for? Your values act as a North Star when it comes to both tough and everyday decisions. Knowing when a decision aligns with your personal and company values gives you a peace of mind and the confidence to act.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3BA3C-38E4-7ADA-01DF-7D7CD73A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27822" y="2580873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2000" b="1" dirty="0">
                <a:latin typeface="Libre Franklin SemiBold" pitchFamily="2" charset="77"/>
              </a:rPr>
              <a:t>Inspiring your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C146C-1750-F266-DA3C-CF21DD409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54588" y="2916764"/>
            <a:ext cx="42832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Libre Franklin Light" pitchFamily="2" charset="77"/>
              </a:rPr>
              <a:t>If you’re a leader, knowing what motivates your team makes you a better boss. Let your employees know what you value while also learning what they value—preferably before they’re even hired! At Alluvia, I conduct values exercises with our team because it’s so important. Your employees’ values and order of priorities likely won’t be the exact same as yours, and that’s okay. However, as a team you should be in alignment and agreement on the things that affect performance most. That is why I use values alignment as a significant factor during both the hiring and employee evaluation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4145809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2081</Words>
  <Application>Microsoft Macintosh PowerPoint</Application>
  <PresentationFormat>Widescreen</PresentationFormat>
  <Paragraphs>194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Libre Franklin Light</vt:lpstr>
      <vt:lpstr>Aptos</vt:lpstr>
      <vt:lpstr>Libre Franklin Medium</vt:lpstr>
      <vt:lpstr>Baskerville</vt:lpstr>
      <vt:lpstr>Libre Franklin</vt:lpstr>
      <vt:lpstr>Aptos Display</vt:lpstr>
      <vt:lpstr>Arial</vt:lpstr>
      <vt:lpstr>Libre Franklin SemiBold</vt:lpstr>
      <vt:lpstr>Office Theme</vt:lpstr>
      <vt:lpstr>Start</vt:lpstr>
      <vt:lpstr>There is only bad design.”</vt:lpstr>
      <vt:lpstr>Average investor time spent per deck</vt:lpstr>
      <vt:lpstr>Content</vt:lpstr>
      <vt:lpstr>Interest</vt:lpstr>
      <vt:lpstr>Content Visualization Essentials </vt:lpstr>
      <vt:lpstr>Your eyes don’t have a guide.</vt:lpstr>
      <vt:lpstr>Size</vt:lpstr>
      <vt:lpstr>Size. </vt:lpstr>
      <vt:lpstr>Size..</vt:lpstr>
      <vt:lpstr>People having to search for information is lost time.</vt:lpstr>
      <vt:lpstr>BREATHE</vt:lpstr>
      <vt:lpstr>BREATHE. </vt:lpstr>
      <vt:lpstr>Layout .</vt:lpstr>
      <vt:lpstr>Layout..</vt:lpstr>
      <vt:lpstr>Layout… </vt:lpstr>
      <vt:lpstr>White space</vt:lpstr>
      <vt:lpstr>20</vt:lpstr>
      <vt:lpstr>Our eyes see information close together as related. </vt:lpstr>
      <vt:lpstr>Proximity creates visual organization.</vt:lpstr>
      <vt:lpstr>Proximity creates visual.</vt:lpstr>
      <vt:lpstr>Content Visualization Essentials. </vt:lpstr>
      <vt:lpstr>Healthcare is complex.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Grant Crumpton</dc:creator>
  <cp:lastModifiedBy>Byrd, Stefanie</cp:lastModifiedBy>
  <cp:revision>55</cp:revision>
  <dcterms:created xsi:type="dcterms:W3CDTF">2026-02-21T20:56:32Z</dcterms:created>
  <dcterms:modified xsi:type="dcterms:W3CDTF">2026-04-13T18:47:35Z</dcterms:modified>
</cp:coreProperties>
</file>