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76862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3321450" y="1664785"/>
            <a:ext cx="55491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Hands On</a:t>
            </a:r>
            <a:endParaRPr sz="9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Therapy Glove</a:t>
            </a:r>
            <a:endParaRPr sz="480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3797400" y="3879410"/>
            <a:ext cx="4597200" cy="45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2435400" y="5146125"/>
            <a:ext cx="73212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Téa Phillips - Ashley Wheeler - Sergio Ramirez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76860"/>
          </a:srgbClr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2809650" y="335300"/>
            <a:ext cx="65727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FFFFFF"/>
                </a:solidFill>
              </a:rPr>
              <a:t>HANDS ON FUTURE</a:t>
            </a:r>
            <a:endParaRPr sz="4200">
              <a:solidFill>
                <a:srgbClr val="FFFFFF"/>
              </a:solidFill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162300" y="2031000"/>
            <a:ext cx="7258408" cy="1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9900"/>
                </a:solidFill>
              </a:rPr>
              <a:t>OUTSOURCE MANUFACTURING</a:t>
            </a:r>
            <a:endParaRPr sz="3600" dirty="0">
              <a:solidFill>
                <a:srgbClr val="FF99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Labor </a:t>
            </a:r>
            <a:r>
              <a:rPr lang="en-US" sz="3000" dirty="0">
                <a:solidFill>
                  <a:srgbClr val="FFFFFF"/>
                </a:solidFill>
              </a:rPr>
              <a:t>is the largest production cost</a:t>
            </a:r>
            <a:endParaRPr sz="3000" dirty="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E69138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E69138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E69138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E69138"/>
              </a:solidFill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3455400" y="4101400"/>
            <a:ext cx="8625231" cy="19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FF9900"/>
                </a:solidFill>
              </a:rPr>
              <a:t>LICENSE TO ESTABLISHED COMPANY</a:t>
            </a:r>
            <a:endParaRPr sz="3600" dirty="0">
              <a:solidFill>
                <a:srgbClr val="FF99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 smtClean="0">
                <a:solidFill>
                  <a:schemeClr val="lt1"/>
                </a:solidFill>
              </a:rPr>
              <a:t>TN </a:t>
            </a:r>
            <a:r>
              <a:rPr lang="en-US" sz="3000" dirty="0">
                <a:solidFill>
                  <a:schemeClr val="lt1"/>
                </a:solidFill>
              </a:rPr>
              <a:t>is the second-largest U.S. exporter of</a:t>
            </a:r>
            <a:endParaRPr sz="3000" dirty="0">
              <a:solidFill>
                <a:schemeClr val="lt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lt1"/>
                </a:solidFill>
              </a:rPr>
              <a:t>     medical devices and supplies 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76860"/>
          </a:srgbClr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3370754" y="308845"/>
            <a:ext cx="56676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rgbClr val="FFFFFF"/>
                </a:solidFill>
              </a:rPr>
              <a:t>LOOKING FORWARD</a:t>
            </a:r>
            <a:endParaRPr sz="4200" dirty="0">
              <a:solidFill>
                <a:srgbClr val="E69138"/>
              </a:solidFill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r="2543" b="22869"/>
          <a:stretch/>
        </p:blipFill>
        <p:spPr>
          <a:xfrm>
            <a:off x="4656500" y="2749425"/>
            <a:ext cx="7301100" cy="38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210675" y="1732800"/>
            <a:ext cx="97902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9900"/>
                </a:solidFill>
              </a:rPr>
              <a:t>FURTHER SHIFT FROM PHARMACEUTICALS</a:t>
            </a:r>
            <a:endParaRPr sz="3200">
              <a:solidFill>
                <a:srgbClr val="FF99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99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9900"/>
                </a:solidFill>
              </a:rPr>
              <a:t>78 MILLION BY 2040</a:t>
            </a:r>
            <a:endParaRPr sz="3200">
              <a:solidFill>
                <a:srgbClr val="FF99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76860"/>
          </a:srgb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2572650" y="2502000"/>
            <a:ext cx="7046700" cy="1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9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E69138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2384050" y="4333200"/>
            <a:ext cx="7672500" cy="45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2384050" y="2502000"/>
            <a:ext cx="7672500" cy="45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76860"/>
          </a:srgbClr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1304150" y="393225"/>
            <a:ext cx="28233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Téa Phillips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7612850" y="4759500"/>
            <a:ext cx="35538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Sergio Ramirez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4403375" y="2534225"/>
            <a:ext cx="35538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Ashley Wheeler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140450" y="884700"/>
            <a:ext cx="5150700" cy="12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Mechanical Engineering</a:t>
            </a:r>
            <a:endParaRPr sz="3000">
              <a:solidFill>
                <a:srgbClr val="FFFFFF"/>
              </a:solidFill>
            </a:endParaRP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9900"/>
                </a:solidFill>
              </a:rPr>
              <a:t>Developed Inner Mechanism</a:t>
            </a:r>
            <a:endParaRPr sz="3000">
              <a:solidFill>
                <a:srgbClr val="FF99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421973" y="3052146"/>
            <a:ext cx="5295300" cy="12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Chemical Engineering</a:t>
            </a:r>
            <a:endParaRPr sz="30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9900"/>
                </a:solidFill>
              </a:rPr>
              <a:t>Explored Prototype Materials</a:t>
            </a:r>
            <a:endParaRPr sz="3000" dirty="0">
              <a:solidFill>
                <a:srgbClr val="FF99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Shape 96"/>
          <p:cNvSpPr txBox="1"/>
          <p:nvPr/>
        </p:nvSpPr>
        <p:spPr>
          <a:xfrm>
            <a:off x="6673950" y="5265025"/>
            <a:ext cx="5150700" cy="12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Nursing</a:t>
            </a: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9900"/>
                </a:solidFill>
              </a:rPr>
              <a:t>Provided Medical Knowledge</a:t>
            </a:r>
            <a:endParaRPr sz="3000">
              <a:solidFill>
                <a:srgbClr val="FF99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76862"/>
          </a:srgbClr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6788" y="762050"/>
            <a:ext cx="7758425" cy="53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76860"/>
          </a:srgbClr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l="49357" r="2667"/>
          <a:stretch/>
        </p:blipFill>
        <p:spPr>
          <a:xfrm>
            <a:off x="6936975" y="0"/>
            <a:ext cx="52550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0" y="299125"/>
            <a:ext cx="73581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FFFFF"/>
                </a:solidFill>
              </a:rPr>
              <a:t>54.4 MILLION AMERICANS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175925" y="1687425"/>
            <a:ext cx="63396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F9900"/>
                </a:solidFill>
              </a:rPr>
              <a:t>STIFF JOINTS</a:t>
            </a:r>
            <a:endParaRPr sz="41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FF99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FF99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F9900"/>
                </a:solidFill>
              </a:rPr>
              <a:t>PAIN</a:t>
            </a:r>
            <a:endParaRPr sz="41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FF99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FF99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F9900"/>
                </a:solidFill>
              </a:rPr>
              <a:t>LOSS OF MOBILITY</a:t>
            </a:r>
            <a:endParaRPr sz="41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76860"/>
          </a:srgbClr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r="50804"/>
          <a:stretch/>
        </p:blipFill>
        <p:spPr>
          <a:xfrm>
            <a:off x="0" y="0"/>
            <a:ext cx="5388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6013250" y="246475"/>
            <a:ext cx="59115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FFFFFF"/>
                </a:solidFill>
              </a:rPr>
              <a:t>CURRENT METHODS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6323750" y="1539450"/>
            <a:ext cx="5290500" cy="42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00">
                <a:solidFill>
                  <a:srgbClr val="FF9900"/>
                </a:solidFill>
              </a:rPr>
              <a:t>EXPENSIVE</a:t>
            </a:r>
            <a:endParaRPr sz="41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1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1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00">
                <a:solidFill>
                  <a:srgbClr val="FF9900"/>
                </a:solidFill>
              </a:rPr>
              <a:t>INEFFECTIVE</a:t>
            </a:r>
            <a:endParaRPr sz="41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1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1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00">
                <a:solidFill>
                  <a:srgbClr val="FF9900"/>
                </a:solidFill>
              </a:rPr>
              <a:t>ADDICTIVE</a:t>
            </a:r>
            <a:endParaRPr sz="4100"/>
          </a:p>
        </p:txBody>
      </p:sp>
      <p:sp>
        <p:nvSpPr>
          <p:cNvPr id="116" name="Shape 116"/>
          <p:cNvSpPr txBox="1"/>
          <p:nvPr/>
        </p:nvSpPr>
        <p:spPr>
          <a:xfrm>
            <a:off x="7489250" y="2240250"/>
            <a:ext cx="29595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physical therapy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8368425" y="5886450"/>
            <a:ext cx="14151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opioids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7182350" y="3999750"/>
            <a:ext cx="35733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compression gloves</a:t>
            </a:r>
            <a:endParaRPr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76860"/>
          </a:srgbClr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3489622" y="203213"/>
            <a:ext cx="5478531" cy="7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FF"/>
                </a:solidFill>
              </a:rPr>
              <a:t>HANDS ON IS CREATED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1878025" y="1445825"/>
            <a:ext cx="24042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9900"/>
                </a:solidFill>
              </a:rPr>
              <a:t>MAY 2017</a:t>
            </a:r>
            <a:endParaRPr sz="3600">
              <a:solidFill>
                <a:srgbClr val="FF9900"/>
              </a:solidFill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15122" t="25035" r="19355" b="3881"/>
          <a:stretch/>
        </p:blipFill>
        <p:spPr>
          <a:xfrm>
            <a:off x="6475562" y="2257350"/>
            <a:ext cx="5293839" cy="4307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8482475" y="1445825"/>
            <a:ext cx="17781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9900"/>
                </a:solidFill>
              </a:rPr>
              <a:t>CUBA</a:t>
            </a:r>
            <a:endParaRPr sz="3600">
              <a:solidFill>
                <a:srgbClr val="FF9900"/>
              </a:solidFill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600" y="2257349"/>
            <a:ext cx="5743048" cy="430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76862"/>
          </a:srgbClr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4422800" y="1475400"/>
            <a:ext cx="76638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</a:rPr>
              <a:t>ADJUSTABLE RESISTANCE BANDS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5718350" y="3244275"/>
            <a:ext cx="50727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</a:rPr>
              <a:t>COMPRESSIVE FABRIC</a:t>
            </a:r>
            <a:endParaRPr sz="34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5872250" y="2102400"/>
            <a:ext cx="47649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9900"/>
                </a:solidFill>
              </a:rPr>
              <a:t>GRIP STRENGTHENING</a:t>
            </a:r>
            <a:endParaRPr sz="3000">
              <a:solidFill>
                <a:srgbClr val="FF9900"/>
              </a:solidFill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6469400" y="3962850"/>
            <a:ext cx="35706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9900"/>
                </a:solidFill>
              </a:rPr>
              <a:t>PAIN REDUCTION</a:t>
            </a:r>
            <a:endParaRPr sz="3000">
              <a:solidFill>
                <a:srgbClr val="FF9900"/>
              </a:solidFill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2622575" y="5740600"/>
            <a:ext cx="69468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FFFFFF"/>
                </a:solidFill>
              </a:rPr>
              <a:t>EXTENDS LIFE OF JOINTS</a:t>
            </a:r>
            <a:endParaRPr sz="4200">
              <a:solidFill>
                <a:srgbClr val="FFFFFF"/>
              </a:solidFill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2622589" y="5825125"/>
            <a:ext cx="699900" cy="45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8909139" y="6450300"/>
            <a:ext cx="699900" cy="45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t="19140" b="7690"/>
          <a:stretch/>
        </p:blipFill>
        <p:spPr>
          <a:xfrm>
            <a:off x="250725" y="491600"/>
            <a:ext cx="3906926" cy="50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 flipH="1">
            <a:off x="2622575" y="5870725"/>
            <a:ext cx="39600" cy="245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 flipH="1">
            <a:off x="9569375" y="6204600"/>
            <a:ext cx="39600" cy="245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76860"/>
          </a:srgb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513350" y="1645450"/>
            <a:ext cx="56076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FFFFFF"/>
                </a:solidFill>
              </a:rPr>
              <a:t>SALE PRICE              $30</a:t>
            </a:r>
            <a:endParaRPr sz="30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PRODUCTION         $14.95</a:t>
            </a:r>
            <a:endParaRPr sz="30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9900"/>
                </a:solidFill>
              </a:rPr>
              <a:t>PROFIT                    $15.05 </a:t>
            </a:r>
            <a:endParaRPr sz="3000" b="1">
              <a:solidFill>
                <a:srgbClr val="FF9900"/>
              </a:solidFill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809525" y="500200"/>
            <a:ext cx="43173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COST PER GLOVE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7667850" y="500200"/>
            <a:ext cx="30198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MARKETING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697475" y="1243050"/>
            <a:ext cx="4541400" cy="45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7189948" y="1243050"/>
            <a:ext cx="3975600" cy="45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1625" y="1645450"/>
            <a:ext cx="2877471" cy="21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7650" y="3918875"/>
            <a:ext cx="1797900" cy="1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76860"/>
          </a:srgbClr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2965575" y="1029300"/>
            <a:ext cx="6106200" cy="45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2809650" y="308100"/>
            <a:ext cx="65727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SALES PROJECTIONS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1538050" y="1727675"/>
            <a:ext cx="94110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YEAR               NEW CUSTOMERS          REVENUE       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1916400" y="2847525"/>
            <a:ext cx="85119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1                            1772                           $79,727                        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1882150" y="3872550"/>
            <a:ext cx="87228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2                             5813                          $261,605                      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1882150" y="5022225"/>
            <a:ext cx="87228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3                             7198                          $323,892                      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1018350" y="2359775"/>
            <a:ext cx="10155300" cy="45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Widescreen</PresentationFormat>
  <Paragraphs>71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Tea S Phillips</cp:lastModifiedBy>
  <cp:revision>2</cp:revision>
  <dcterms:modified xsi:type="dcterms:W3CDTF">2018-04-11T02:57:12Z</dcterms:modified>
</cp:coreProperties>
</file>